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58" r:id="rId5"/>
    <p:sldId id="285" r:id="rId6"/>
    <p:sldId id="270" r:id="rId7"/>
    <p:sldId id="269" r:id="rId8"/>
    <p:sldId id="267" r:id="rId9"/>
    <p:sldId id="261" r:id="rId10"/>
    <p:sldId id="266" r:id="rId11"/>
    <p:sldId id="274" r:id="rId12"/>
    <p:sldId id="262" r:id="rId13"/>
    <p:sldId id="275" r:id="rId14"/>
    <p:sldId id="276" r:id="rId15"/>
    <p:sldId id="277" r:id="rId16"/>
    <p:sldId id="278" r:id="rId17"/>
    <p:sldId id="27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024" autoAdjust="0"/>
  </p:normalViewPr>
  <p:slideViewPr>
    <p:cSldViewPr>
      <p:cViewPr varScale="1">
        <p:scale>
          <a:sx n="63" d="100"/>
          <a:sy n="63" d="100"/>
        </p:scale>
        <p:origin x="-17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0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364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Text" pitchFamily="18" charset="0"/>
              </a:rPr>
              <a:t>Отчет о летней оздоровительной работе в подготовительной </a:t>
            </a:r>
            <a:r>
              <a:rPr lang="ru-RU" sz="4000" b="1" cap="all" dirty="0" smtClean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 SmText" pitchFamily="18" charset="0"/>
              </a:rPr>
              <a:t>группе</a:t>
            </a:r>
            <a:endParaRPr lang="ru-RU" sz="4000" b="1" cap="all" dirty="0">
              <a:ln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no Pro SmText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Кулькова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Ольга Александровна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2022г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3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User\Desktop\Новая папка\IMG_20210910_10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5429288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000364" y="35716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Пожарная безопасность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1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0079"/>
            <a:ext cx="7859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Развлечение «Цирк»</a:t>
            </a:r>
          </a:p>
          <a:p>
            <a:pPr algn="ctr"/>
            <a:endParaRPr lang="ru-RU" sz="2000" dirty="0">
              <a:latin typeface="Arno Pro SmText" pitchFamily="18" charset="0"/>
            </a:endParaRPr>
          </a:p>
        </p:txBody>
      </p:sp>
      <p:pic>
        <p:nvPicPr>
          <p:cNvPr id="6146" name="Picture 2" descr="C:\Users\User\Desktop\Новая папка\IMG_20220811_09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3577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Новая папка\IMG_20220811_091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92909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674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6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Гости на прогулке «Еж»</a:t>
            </a:r>
            <a:endParaRPr lang="ru-RU" sz="2400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сад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77" y="714356"/>
            <a:ext cx="381357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сад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14356"/>
            <a:ext cx="442915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308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0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Солнце, воздух и вода – наши лучшие друзья!</a:t>
            </a:r>
            <a:endParaRPr lang="ru-RU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User\Desktop\сад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28628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сад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688" y="500042"/>
            <a:ext cx="414346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57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52" y="188640"/>
            <a:ext cx="8875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Встреча п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раздника «Яблочный Спас»</a:t>
            </a:r>
            <a:endParaRPr lang="ru-RU" sz="24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3074" name="Picture 2" descr="C:\Users\User\Desktop\спас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42915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спас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407196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342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User\Desktop\спас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57166"/>
            <a:ext cx="4286281" cy="572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спас 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14340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799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User\Desktop\спас 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14340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спас 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421484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469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569132"/>
              </p:ext>
            </p:extLst>
          </p:nvPr>
        </p:nvGraphicFramePr>
        <p:xfrm>
          <a:off x="5652120" y="51937"/>
          <a:ext cx="349188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 descr="C:\Users\User\Desktop\IMG_20220727_095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0112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21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693"/>
            <a:ext cx="9144000" cy="6858000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 rot="20080256">
            <a:off x="205522" y="1399696"/>
            <a:ext cx="8891736" cy="37873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91828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964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Лето – Благодатная Пора.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Поэтому Очень Важно Организовать Жизнь Дошкольников Так, Чтобы Каждый День Приносил Им Что-то Новое, Был Наполнен Интересным Содержанием.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no Pro SmText" pitchFamily="18" charset="0"/>
              </a:rPr>
              <a:t>Чтобы Воспоминания О Лете, Играх, Прогулках Долго Радовали Их.</a:t>
            </a:r>
            <a:endParaRPr lang="ru-RU" sz="32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41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16" y="7947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FF00"/>
                </a:solidFill>
                <a:latin typeface="Cambria" pitchFamily="18" charset="0"/>
              </a:rPr>
              <a:t>Перед воспитателями подготовительной группы </a:t>
            </a:r>
            <a:endParaRPr lang="ru-RU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на </a:t>
            </a:r>
            <a:r>
              <a:rPr lang="ru-RU" sz="2800" b="1" dirty="0">
                <a:solidFill>
                  <a:srgbClr val="FFFF00"/>
                </a:solidFill>
                <a:latin typeface="Cambria" pitchFamily="18" charset="0"/>
              </a:rPr>
              <a:t>летне-оздоровительный период стояли следующие цели и задачи:</a:t>
            </a:r>
          </a:p>
          <a:p>
            <a:r>
              <a:rPr lang="ru-RU" sz="4000" b="1" dirty="0">
                <a:solidFill>
                  <a:srgbClr val="FFFF00"/>
                </a:solidFill>
                <a:latin typeface="Arno Pro SmText" pitchFamily="18" charset="0"/>
              </a:rPr>
              <a:t>Цель:</a:t>
            </a:r>
            <a:r>
              <a:rPr lang="ru-RU" sz="4000" b="1" dirty="0">
                <a:solidFill>
                  <a:srgbClr val="002060"/>
                </a:solidFill>
                <a:latin typeface="Arno Pro SmText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no Pro SmText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no Pro SmText" pitchFamily="18" charset="0"/>
              </a:rPr>
              <a:t>создание в дошкольном учреждении максимально эффективных условий для организации оздоровительной работы и развития познавательного интереса воспитанников</a:t>
            </a:r>
            <a:endParaRPr lang="ru-RU" sz="4000" b="1" dirty="0" smtClean="0">
              <a:solidFill>
                <a:srgbClr val="002060"/>
              </a:solidFill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9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" y="0"/>
            <a:ext cx="9180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824" y="0"/>
            <a:ext cx="9180512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FFFF00"/>
              </a:solidFill>
              <a:latin typeface="Arno Pro SmText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latin typeface="Arno Pro SmText" pitchFamily="18" charset="0"/>
              </a:rPr>
              <a:t>Задачи:</a:t>
            </a:r>
          </a:p>
          <a:p>
            <a:pPr lvl="0"/>
            <a:endParaRPr lang="ru-RU" sz="2800" b="1" dirty="0" smtClean="0">
              <a:solidFill>
                <a:srgbClr val="FFFF00"/>
              </a:solidFill>
              <a:latin typeface="Arno Pro SmText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максимально эффективных условий по охране и укреплению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здоровья, предупреждению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заболеваемости и травматизма детей через организацию разнообразных форм деятельности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Arno Pro SmText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Arno Pro SmText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 Организация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различных видов двигательной активности, наблюдений,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  <a:latin typeface="Arno Pro SmText" pitchFamily="18" charset="0"/>
              </a:rPr>
              <a:t>продуктивных видов </a:t>
            </a:r>
            <a:r>
              <a:rPr lang="ru-RU" sz="2800" b="1" dirty="0" smtClean="0">
                <a:solidFill>
                  <a:srgbClr val="002060"/>
                </a:solidFill>
                <a:latin typeface="Arno Pro SmText" pitchFamily="18" charset="0"/>
              </a:rPr>
              <a:t>деятельности</a:t>
            </a:r>
            <a:endParaRPr lang="ru-RU" sz="2800" b="1" dirty="0" smtClean="0">
              <a:solidFill>
                <a:srgbClr val="002060"/>
              </a:solidFill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" y="0"/>
            <a:ext cx="9180512" cy="6858000"/>
          </a:xfrm>
          <a:prstGeom prst="rect">
            <a:avLst/>
          </a:prstGeom>
        </p:spPr>
      </p:pic>
      <p:sp useBgFill="1">
        <p:nvSpPr>
          <p:cNvPr id="3" name="Прямоугольник 2"/>
          <p:cNvSpPr/>
          <p:nvPr/>
        </p:nvSpPr>
        <p:spPr>
          <a:xfrm>
            <a:off x="0" y="30356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Летняя – оздоровительная работа была организована по утвержденному плану и нацелена на обеспечение охраны жизни и здоровья воспитанников, организацию здоровье - сберегающего режима, предупреждение заболеваемости и травматизма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0" y="1046019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Акцент был сделан на увеличении времени пребывания </a:t>
            </a:r>
            <a:r>
              <a:rPr lang="ru-RU" sz="2000" b="1" dirty="0" smtClean="0">
                <a:latin typeface="Monotype Corsiva" pitchFamily="66" charset="0"/>
              </a:rPr>
              <a:t>детей </a:t>
            </a:r>
            <a:r>
              <a:rPr lang="ru-RU" sz="2000" b="1" dirty="0">
                <a:latin typeface="Monotype Corsiva" pitchFamily="66" charset="0"/>
              </a:rPr>
              <a:t>на свежем воздухе, на повышении двигательной активности </a:t>
            </a:r>
            <a:r>
              <a:rPr lang="ru-RU" sz="2000" b="1" dirty="0" smtClean="0">
                <a:latin typeface="Monotype Corsiva" pitchFamily="66" charset="0"/>
              </a:rPr>
              <a:t>через </a:t>
            </a:r>
            <a:r>
              <a:rPr lang="ru-RU" sz="2000" b="1" dirty="0">
                <a:latin typeface="Monotype Corsiva" pitchFamily="66" charset="0"/>
              </a:rPr>
              <a:t>подвижные игры, спортивные развлечения, </a:t>
            </a:r>
            <a:r>
              <a:rPr lang="ru-RU" sz="2000" b="1" dirty="0" smtClean="0">
                <a:latin typeface="Monotype Corsiva" pitchFamily="66" charset="0"/>
              </a:rPr>
              <a:t>выносной </a:t>
            </a:r>
            <a:r>
              <a:rPr lang="ru-RU" sz="2000" b="1" dirty="0">
                <a:latin typeface="Monotype Corsiva" pitchFamily="66" charset="0"/>
              </a:rPr>
              <a:t>материал. </a:t>
            </a:r>
          </a:p>
          <a:p>
            <a:pPr algn="just"/>
            <a:r>
              <a:rPr lang="ru-RU" sz="2000" b="1" dirty="0">
                <a:latin typeface="Monotype Corsiva" pitchFamily="66" charset="0"/>
              </a:rPr>
              <a:t>     Прием  детей  проводился  ранним  утром  на  участке. Организовывая подвижные,  дидактические,  спортивные  игры, </a:t>
            </a:r>
            <a:r>
              <a:rPr lang="ru-RU" sz="2000" b="1" dirty="0" smtClean="0">
                <a:latin typeface="Monotype Corsiva" pitchFamily="66" charset="0"/>
              </a:rPr>
              <a:t>а так же зарядка на свежем воздухе. </a:t>
            </a:r>
            <a:r>
              <a:rPr lang="ru-RU" sz="2000" b="1" dirty="0">
                <a:latin typeface="Monotype Corsiva" pitchFamily="66" charset="0"/>
              </a:rPr>
              <a:t>Б</a:t>
            </a:r>
            <a:r>
              <a:rPr lang="ru-RU" sz="2000" b="1" dirty="0" smtClean="0">
                <a:latin typeface="Monotype Corsiva" pitchFamily="66" charset="0"/>
              </a:rPr>
              <a:t>ыли  </a:t>
            </a:r>
            <a:r>
              <a:rPr lang="ru-RU" sz="2000" b="1" dirty="0">
                <a:latin typeface="Monotype Corsiva" pitchFamily="66" charset="0"/>
              </a:rPr>
              <a:t>созданы  условия, обеспечивающие  охрану  </a:t>
            </a:r>
            <a:r>
              <a:rPr lang="ru-RU" sz="2000" b="1" dirty="0">
                <a:solidFill>
                  <a:sysClr val="windowText" lastClr="000000"/>
                </a:solidFill>
                <a:latin typeface="Monotype Corsiva" pitchFamily="66" charset="0"/>
              </a:rPr>
              <a:t>жизни</a:t>
            </a:r>
            <a:r>
              <a:rPr lang="ru-RU" sz="2000" b="1" dirty="0">
                <a:latin typeface="Monotype Corsiva" pitchFamily="66" charset="0"/>
              </a:rPr>
              <a:t>  и  укреплению  здоровья  детей.  </a:t>
            </a:r>
          </a:p>
          <a:p>
            <a:r>
              <a:rPr lang="ru-RU" dirty="0"/>
              <a:t> 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15040" y="3857629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В течении всего дня чередовались виды деятельности детей для того, чтобы правильно организовать отдых и игры. Дети с удовольствием слушали сказки, стихи и рассказы о лете и все это отражали на своих рисунках</a:t>
            </a: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18256" y="53435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Все запланированные мероприятия по летней – оздоровительной </a:t>
            </a:r>
            <a:r>
              <a:rPr lang="ru-RU" sz="2000" b="1" dirty="0" smtClean="0">
                <a:latin typeface="Monotype Corsiva" pitchFamily="66" charset="0"/>
              </a:rPr>
              <a:t>работе. .реализованы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3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Спортивно-познавательное  </a:t>
            </a:r>
            <a:r>
              <a:rPr lang="ru-RU" sz="2400" b="1" dirty="0">
                <a:solidFill>
                  <a:srgbClr val="FFFF00"/>
                </a:solidFill>
                <a:latin typeface="Segoe Print" pitchFamily="2" charset="0"/>
              </a:rPr>
              <a:t>развлечение </a:t>
            </a:r>
            <a:endParaRPr lang="ru-RU" sz="24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«</a:t>
            </a:r>
            <a:r>
              <a:rPr lang="ru-RU" sz="2400" b="1" dirty="0">
                <a:solidFill>
                  <a:srgbClr val="FFFF00"/>
                </a:solidFill>
                <a:latin typeface="Segoe Print" pitchFamily="2" charset="0"/>
              </a:rPr>
              <a:t>Здравствуй, лето!»</a:t>
            </a:r>
          </a:p>
          <a:p>
            <a:pPr algn="ctr"/>
            <a:r>
              <a:rPr lang="ru-RU" sz="2000" dirty="0">
                <a:latin typeface="Arno Pro SmText" pitchFamily="18" charset="0"/>
              </a:rPr>
              <a:t>Цель: развивать координацию и ловкость движений.</a:t>
            </a:r>
          </a:p>
        </p:txBody>
      </p:sp>
      <p:pic>
        <p:nvPicPr>
          <p:cNvPr id="1026" name="Picture 2" descr="C:\Users\User\Desktop\Новая папка\садик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86214" cy="392909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садик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3714776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24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4296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936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</a:rPr>
              <a:t>Летнее развлечение « 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День Нептуна»</a:t>
            </a:r>
          </a:p>
          <a:p>
            <a:pPr algn="ctr"/>
            <a:r>
              <a:rPr lang="ru-RU" sz="2000" dirty="0" smtClean="0">
                <a:latin typeface="Arno Pro SmText" pitchFamily="18" charset="0"/>
              </a:rPr>
              <a:t>Цель: создание положительного эмоционального настроения.</a:t>
            </a:r>
          </a:p>
        </p:txBody>
      </p:sp>
      <p:pic>
        <p:nvPicPr>
          <p:cNvPr id="2050" name="Picture 2" descr="C:\Users\User\Desktop\Новая папка\садик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929090" cy="3643338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садик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2"/>
            <a:ext cx="435771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00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1886" y="557282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Рисовал я мелом: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Белым, синим, красным.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Был асфальт весь серым,</a:t>
            </a:r>
          </a:p>
          <a:p>
            <a:pPr algn="ctr" fontAlgn="base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Стал асфальт прекрасным!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0079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no Pro SmText" pitchFamily="18" charset="0"/>
              </a:rPr>
              <a:t>«День Семьи, Любви и Верности»</a:t>
            </a:r>
            <a:endParaRPr lang="ru-RU" sz="2400" b="1" dirty="0">
              <a:solidFill>
                <a:srgbClr val="FFFF00"/>
              </a:solidFill>
              <a:latin typeface="Arno Pro SmText" pitchFamily="18" charset="0"/>
            </a:endParaRPr>
          </a:p>
        </p:txBody>
      </p:sp>
      <p:pic>
        <p:nvPicPr>
          <p:cNvPr id="3074" name="Picture 2" descr="C:\Users\User\Desktop\Новая папка\садик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000528" cy="4857784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\садик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4357718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124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079"/>
            <a:ext cx="9253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</a:rPr>
              <a:t>Оздоровительные процедуры на море</a:t>
            </a:r>
          </a:p>
          <a:p>
            <a:pPr algn="ctr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no Pro SmText" pitchFamily="18" charset="0"/>
            </a:endParaRPr>
          </a:p>
        </p:txBody>
      </p:sp>
      <p:pic>
        <p:nvPicPr>
          <p:cNvPr id="4098" name="Picture 2" descr="C:\Users\User\Desktop\Новая папка\IMG_20220727_09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143404" cy="4714908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IMG_20220727_094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43050"/>
            <a:ext cx="435771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754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350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Gray</dc:creator>
  <cp:lastModifiedBy>User</cp:lastModifiedBy>
  <cp:revision>70</cp:revision>
  <dcterms:created xsi:type="dcterms:W3CDTF">2015-08-28T16:29:16Z</dcterms:created>
  <dcterms:modified xsi:type="dcterms:W3CDTF">2022-08-20T10:34:00Z</dcterms:modified>
</cp:coreProperties>
</file>