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58" r:id="rId4"/>
    <p:sldId id="269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7" r:id="rId13"/>
    <p:sldId id="275" r:id="rId14"/>
    <p:sldId id="276" r:id="rId15"/>
    <p:sldId id="266" r:id="rId16"/>
    <p:sldId id="263" r:id="rId17"/>
    <p:sldId id="265" r:id="rId18"/>
  </p:sldIdLst>
  <p:sldSz cx="9144000" cy="6858000" type="screen4x3"/>
  <p:notesSz cx="9945688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CC"/>
    <a:srgbClr val="00CC00"/>
    <a:srgbClr val="E85ED4"/>
    <a:srgbClr val="0099FF"/>
    <a:srgbClr val="EE86DF"/>
    <a:srgbClr val="FF66CC"/>
    <a:srgbClr val="6CD553"/>
    <a:srgbClr val="6DB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64" autoAdjust="0"/>
  </p:normalViewPr>
  <p:slideViewPr>
    <p:cSldViewPr>
      <p:cViewPr varScale="1">
        <p:scale>
          <a:sx n="68" d="100"/>
          <a:sy n="68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D17CC-CBE9-4648-9D67-0E3648839BCB}" type="doc">
      <dgm:prSet loTypeId="urn:microsoft.com/office/officeart/2005/8/layout/gear1" loCatId="cycle" qsTypeId="urn:microsoft.com/office/officeart/2005/8/quickstyle/3d1" qsCatId="3D" csTypeId="urn:microsoft.com/office/officeart/2005/8/colors/colorful4" csCatId="colorful" phldr="1"/>
      <dgm:spPr/>
    </dgm:pt>
    <dgm:pt modelId="{E8D97AD3-DF04-46DF-8D02-BACC4AEE104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Развитие общей выносливости и физических качеств</a:t>
          </a:r>
          <a:endParaRPr lang="ru-RU" sz="1800" b="1" dirty="0">
            <a:solidFill>
              <a:schemeClr val="tx1"/>
            </a:solidFill>
          </a:endParaRPr>
        </a:p>
      </dgm:t>
    </dgm:pt>
    <dgm:pt modelId="{422D9DDD-70BD-4861-9EEA-A1D423F678CE}" type="parTrans" cxnId="{7C5F6425-381A-443E-ADA4-28BE2402D3E1}">
      <dgm:prSet/>
      <dgm:spPr/>
      <dgm:t>
        <a:bodyPr/>
        <a:lstStyle/>
        <a:p>
          <a:endParaRPr lang="ru-RU"/>
        </a:p>
      </dgm:t>
    </dgm:pt>
    <dgm:pt modelId="{27B0DC0D-9738-416F-A873-E926CAF1A8FA}" type="sibTrans" cxnId="{7C5F6425-381A-443E-ADA4-28BE2402D3E1}">
      <dgm:prSet/>
      <dgm:spPr/>
      <dgm:t>
        <a:bodyPr/>
        <a:lstStyle/>
        <a:p>
          <a:endParaRPr lang="ru-RU"/>
        </a:p>
      </dgm:t>
    </dgm:pt>
    <dgm:pt modelId="{1AD8E424-58FB-4B4D-9BC5-B752FC967CD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Укрепление мышечного тонуса</a:t>
          </a:r>
          <a:endParaRPr lang="ru-RU" sz="1800" b="1" dirty="0">
            <a:solidFill>
              <a:schemeClr val="tx1"/>
            </a:solidFill>
          </a:endParaRPr>
        </a:p>
      </dgm:t>
    </dgm:pt>
    <dgm:pt modelId="{B6E09118-7A42-4B01-85E0-33AF924F9430}" type="parTrans" cxnId="{D118127B-ABA3-40C5-8044-550FF3E4B864}">
      <dgm:prSet/>
      <dgm:spPr/>
      <dgm:t>
        <a:bodyPr/>
        <a:lstStyle/>
        <a:p>
          <a:endParaRPr lang="ru-RU"/>
        </a:p>
      </dgm:t>
    </dgm:pt>
    <dgm:pt modelId="{B0F0B019-68C7-4314-97A6-236395F8CF86}" type="sibTrans" cxnId="{D118127B-ABA3-40C5-8044-550FF3E4B864}">
      <dgm:prSet/>
      <dgm:spPr/>
      <dgm:t>
        <a:bodyPr/>
        <a:lstStyle/>
        <a:p>
          <a:endParaRPr lang="ru-RU"/>
        </a:p>
      </dgm:t>
    </dgm:pt>
    <dgm:pt modelId="{1A1C97EB-6AEA-4F21-91B9-854072B02A0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Тренировка сердечно-сосудистой и дыхательной систем</a:t>
          </a:r>
          <a:endParaRPr lang="ru-RU" sz="1800" dirty="0">
            <a:solidFill>
              <a:schemeClr val="tx1"/>
            </a:solidFill>
          </a:endParaRPr>
        </a:p>
      </dgm:t>
    </dgm:pt>
    <dgm:pt modelId="{31FADD24-31B1-4443-A96E-2220874C8CB2}" type="parTrans" cxnId="{9745100A-2C67-4E8D-BE43-556A96060E9A}">
      <dgm:prSet/>
      <dgm:spPr/>
      <dgm:t>
        <a:bodyPr/>
        <a:lstStyle/>
        <a:p>
          <a:endParaRPr lang="ru-RU"/>
        </a:p>
      </dgm:t>
    </dgm:pt>
    <dgm:pt modelId="{FFD14AA4-92FE-4D3A-B92D-F28CF07CBBF0}" type="sibTrans" cxnId="{9745100A-2C67-4E8D-BE43-556A96060E9A}">
      <dgm:prSet/>
      <dgm:spPr/>
      <dgm:t>
        <a:bodyPr/>
        <a:lstStyle/>
        <a:p>
          <a:endParaRPr lang="ru-RU"/>
        </a:p>
      </dgm:t>
    </dgm:pt>
    <dgm:pt modelId="{35B64C5B-75EF-4140-8D3C-58A882AAEC10}" type="pres">
      <dgm:prSet presAssocID="{880D17CC-CBE9-4648-9D67-0E3648839BC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4EE7681-6E5C-4244-B6C4-1A9E291E58C5}" type="pres">
      <dgm:prSet presAssocID="{E8D97AD3-DF04-46DF-8D02-BACC4AEE104B}" presName="gear1" presStyleLbl="node1" presStyleIdx="0" presStyleCnt="3" custAng="21189594" custScaleX="119146" custScaleY="116644" custLinFactNeighborX="6531" custLinFactNeighborY="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702CC-061B-48C0-A221-E7A5270F3AF8}" type="pres">
      <dgm:prSet presAssocID="{E8D97AD3-DF04-46DF-8D02-BACC4AEE104B}" presName="gear1srcNode" presStyleLbl="node1" presStyleIdx="0" presStyleCnt="3"/>
      <dgm:spPr/>
      <dgm:t>
        <a:bodyPr/>
        <a:lstStyle/>
        <a:p>
          <a:endParaRPr lang="ru-RU"/>
        </a:p>
      </dgm:t>
    </dgm:pt>
    <dgm:pt modelId="{E6D092B6-A3CE-4F1D-8EC1-7782F8928F47}" type="pres">
      <dgm:prSet presAssocID="{E8D97AD3-DF04-46DF-8D02-BACC4AEE104B}" presName="gear1dstNode" presStyleLbl="node1" presStyleIdx="0" presStyleCnt="3"/>
      <dgm:spPr/>
      <dgm:t>
        <a:bodyPr/>
        <a:lstStyle/>
        <a:p>
          <a:endParaRPr lang="ru-RU"/>
        </a:p>
      </dgm:t>
    </dgm:pt>
    <dgm:pt modelId="{59DBCDB7-DDEF-4F58-9C4D-9A64B79C8552}" type="pres">
      <dgm:prSet presAssocID="{1AD8E424-58FB-4B4D-9BC5-B752FC967CDF}" presName="gear2" presStyleLbl="node1" presStyleIdx="1" presStyleCnt="3" custAng="20948095" custScaleX="165044" custScaleY="164664" custLinFactNeighborX="-54694" custLinFactNeighborY="27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79EA8-9E50-479E-B48B-C0A09147682F}" type="pres">
      <dgm:prSet presAssocID="{1AD8E424-58FB-4B4D-9BC5-B752FC967CDF}" presName="gear2srcNode" presStyleLbl="node1" presStyleIdx="1" presStyleCnt="3"/>
      <dgm:spPr/>
      <dgm:t>
        <a:bodyPr/>
        <a:lstStyle/>
        <a:p>
          <a:endParaRPr lang="ru-RU"/>
        </a:p>
      </dgm:t>
    </dgm:pt>
    <dgm:pt modelId="{2EA2131B-D07B-4824-845B-1625EBB9E025}" type="pres">
      <dgm:prSet presAssocID="{1AD8E424-58FB-4B4D-9BC5-B752FC967CDF}" presName="gear2dstNode" presStyleLbl="node1" presStyleIdx="1" presStyleCnt="3"/>
      <dgm:spPr/>
      <dgm:t>
        <a:bodyPr/>
        <a:lstStyle/>
        <a:p>
          <a:endParaRPr lang="ru-RU"/>
        </a:p>
      </dgm:t>
    </dgm:pt>
    <dgm:pt modelId="{0213679A-F563-4BC0-ACC9-394ADAFDD710}" type="pres">
      <dgm:prSet presAssocID="{1A1C97EB-6AEA-4F21-91B9-854072B02A00}" presName="gear3" presStyleLbl="node1" presStyleIdx="2" presStyleCnt="3" custScaleX="129855" custScaleY="128410" custLinFactNeighborX="-2901" custLinFactNeighborY="2231"/>
      <dgm:spPr/>
      <dgm:t>
        <a:bodyPr/>
        <a:lstStyle/>
        <a:p>
          <a:endParaRPr lang="ru-RU"/>
        </a:p>
      </dgm:t>
    </dgm:pt>
    <dgm:pt modelId="{291385A0-8498-48E7-BC88-240A5420B7A6}" type="pres">
      <dgm:prSet presAssocID="{1A1C97EB-6AEA-4F21-91B9-854072B02A0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5680B-8418-4609-99D0-EF0A77BA6731}" type="pres">
      <dgm:prSet presAssocID="{1A1C97EB-6AEA-4F21-91B9-854072B02A00}" presName="gear3srcNode" presStyleLbl="node1" presStyleIdx="2" presStyleCnt="3"/>
      <dgm:spPr/>
      <dgm:t>
        <a:bodyPr/>
        <a:lstStyle/>
        <a:p>
          <a:endParaRPr lang="ru-RU"/>
        </a:p>
      </dgm:t>
    </dgm:pt>
    <dgm:pt modelId="{CFA4951C-E7C7-44A2-8E05-9485F569B9BC}" type="pres">
      <dgm:prSet presAssocID="{1A1C97EB-6AEA-4F21-91B9-854072B02A00}" presName="gear3dstNode" presStyleLbl="node1" presStyleIdx="2" presStyleCnt="3"/>
      <dgm:spPr/>
      <dgm:t>
        <a:bodyPr/>
        <a:lstStyle/>
        <a:p>
          <a:endParaRPr lang="ru-RU"/>
        </a:p>
      </dgm:t>
    </dgm:pt>
    <dgm:pt modelId="{27AE711C-C470-4C0D-ABEA-9FA259EE6630}" type="pres">
      <dgm:prSet presAssocID="{27B0DC0D-9738-416F-A873-E926CAF1A8FA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B78EA7C5-8DF3-4F28-87C8-47F4C52F8D19}" type="pres">
      <dgm:prSet presAssocID="{B0F0B019-68C7-4314-97A6-236395F8CF86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15FF466F-1EA1-4B9F-B3F0-091477812E7D}" type="pres">
      <dgm:prSet presAssocID="{FFD14AA4-92FE-4D3A-B92D-F28CF07CBBF0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FF73EC5-8503-47E0-8F25-BA4A5509B4BB}" type="presOf" srcId="{1A1C97EB-6AEA-4F21-91B9-854072B02A00}" destId="{CFA4951C-E7C7-44A2-8E05-9485F569B9BC}" srcOrd="3" destOrd="0" presId="urn:microsoft.com/office/officeart/2005/8/layout/gear1"/>
    <dgm:cxn modelId="{621E6335-A1F0-44B4-98CE-7A69218B6D17}" type="presOf" srcId="{1AD8E424-58FB-4B4D-9BC5-B752FC967CDF}" destId="{2EA2131B-D07B-4824-845B-1625EBB9E025}" srcOrd="2" destOrd="0" presId="urn:microsoft.com/office/officeart/2005/8/layout/gear1"/>
    <dgm:cxn modelId="{4E9D3A7B-D466-42F0-8B1E-97AF1745B88D}" type="presOf" srcId="{27B0DC0D-9738-416F-A873-E926CAF1A8FA}" destId="{27AE711C-C470-4C0D-ABEA-9FA259EE6630}" srcOrd="0" destOrd="0" presId="urn:microsoft.com/office/officeart/2005/8/layout/gear1"/>
    <dgm:cxn modelId="{2E426C4B-6D3B-4112-A88D-3526E42AE8F7}" type="presOf" srcId="{B0F0B019-68C7-4314-97A6-236395F8CF86}" destId="{B78EA7C5-8DF3-4F28-87C8-47F4C52F8D19}" srcOrd="0" destOrd="0" presId="urn:microsoft.com/office/officeart/2005/8/layout/gear1"/>
    <dgm:cxn modelId="{6757861B-D21B-4931-A060-FF9665B4F4ED}" type="presOf" srcId="{E8D97AD3-DF04-46DF-8D02-BACC4AEE104B}" destId="{C4EE7681-6E5C-4244-B6C4-1A9E291E58C5}" srcOrd="0" destOrd="0" presId="urn:microsoft.com/office/officeart/2005/8/layout/gear1"/>
    <dgm:cxn modelId="{D118127B-ABA3-40C5-8044-550FF3E4B864}" srcId="{880D17CC-CBE9-4648-9D67-0E3648839BCB}" destId="{1AD8E424-58FB-4B4D-9BC5-B752FC967CDF}" srcOrd="1" destOrd="0" parTransId="{B6E09118-7A42-4B01-85E0-33AF924F9430}" sibTransId="{B0F0B019-68C7-4314-97A6-236395F8CF86}"/>
    <dgm:cxn modelId="{3E3A260E-FB0E-45C6-84DF-22ACFB877003}" type="presOf" srcId="{E8D97AD3-DF04-46DF-8D02-BACC4AEE104B}" destId="{E6D092B6-A3CE-4F1D-8EC1-7782F8928F47}" srcOrd="2" destOrd="0" presId="urn:microsoft.com/office/officeart/2005/8/layout/gear1"/>
    <dgm:cxn modelId="{A86751D3-E5A5-43AE-8C0F-F341D3F4CB27}" type="presOf" srcId="{E8D97AD3-DF04-46DF-8D02-BACC4AEE104B}" destId="{830702CC-061B-48C0-A221-E7A5270F3AF8}" srcOrd="1" destOrd="0" presId="urn:microsoft.com/office/officeart/2005/8/layout/gear1"/>
    <dgm:cxn modelId="{146BD02A-E633-44D9-8850-DD391AFC2DA9}" type="presOf" srcId="{1A1C97EB-6AEA-4F21-91B9-854072B02A00}" destId="{0213679A-F563-4BC0-ACC9-394ADAFDD710}" srcOrd="0" destOrd="0" presId="urn:microsoft.com/office/officeart/2005/8/layout/gear1"/>
    <dgm:cxn modelId="{E34879A3-EC2A-4994-AB35-9986DC23B697}" type="presOf" srcId="{1A1C97EB-6AEA-4F21-91B9-854072B02A00}" destId="{6625680B-8418-4609-99D0-EF0A77BA6731}" srcOrd="2" destOrd="0" presId="urn:microsoft.com/office/officeart/2005/8/layout/gear1"/>
    <dgm:cxn modelId="{5D533A28-699B-4CDB-8B64-4F33B8B96711}" type="presOf" srcId="{1AD8E424-58FB-4B4D-9BC5-B752FC967CDF}" destId="{59DBCDB7-DDEF-4F58-9C4D-9A64B79C8552}" srcOrd="0" destOrd="0" presId="urn:microsoft.com/office/officeart/2005/8/layout/gear1"/>
    <dgm:cxn modelId="{543A725F-10C5-4B98-831B-6F78360B0B0E}" type="presOf" srcId="{FFD14AA4-92FE-4D3A-B92D-F28CF07CBBF0}" destId="{15FF466F-1EA1-4B9F-B3F0-091477812E7D}" srcOrd="0" destOrd="0" presId="urn:microsoft.com/office/officeart/2005/8/layout/gear1"/>
    <dgm:cxn modelId="{BF023B7C-554B-4E74-A7C6-B84C9EF7FA3F}" type="presOf" srcId="{1A1C97EB-6AEA-4F21-91B9-854072B02A00}" destId="{291385A0-8498-48E7-BC88-240A5420B7A6}" srcOrd="1" destOrd="0" presId="urn:microsoft.com/office/officeart/2005/8/layout/gear1"/>
    <dgm:cxn modelId="{315FD5D7-9825-4BC7-AF79-A2B6B3D6525A}" type="presOf" srcId="{1AD8E424-58FB-4B4D-9BC5-B752FC967CDF}" destId="{1E779EA8-9E50-479E-B48B-C0A09147682F}" srcOrd="1" destOrd="0" presId="urn:microsoft.com/office/officeart/2005/8/layout/gear1"/>
    <dgm:cxn modelId="{9745100A-2C67-4E8D-BE43-556A96060E9A}" srcId="{880D17CC-CBE9-4648-9D67-0E3648839BCB}" destId="{1A1C97EB-6AEA-4F21-91B9-854072B02A00}" srcOrd="2" destOrd="0" parTransId="{31FADD24-31B1-4443-A96E-2220874C8CB2}" sibTransId="{FFD14AA4-92FE-4D3A-B92D-F28CF07CBBF0}"/>
    <dgm:cxn modelId="{864F1B4D-5DBA-4ED6-AF0D-843466D7F43D}" type="presOf" srcId="{880D17CC-CBE9-4648-9D67-0E3648839BCB}" destId="{35B64C5B-75EF-4140-8D3C-58A882AAEC10}" srcOrd="0" destOrd="0" presId="urn:microsoft.com/office/officeart/2005/8/layout/gear1"/>
    <dgm:cxn modelId="{7C5F6425-381A-443E-ADA4-28BE2402D3E1}" srcId="{880D17CC-CBE9-4648-9D67-0E3648839BCB}" destId="{E8D97AD3-DF04-46DF-8D02-BACC4AEE104B}" srcOrd="0" destOrd="0" parTransId="{422D9DDD-70BD-4861-9EEA-A1D423F678CE}" sibTransId="{27B0DC0D-9738-416F-A873-E926CAF1A8FA}"/>
    <dgm:cxn modelId="{8152451A-099F-4752-905A-C76634AAB6B5}" type="presParOf" srcId="{35B64C5B-75EF-4140-8D3C-58A882AAEC10}" destId="{C4EE7681-6E5C-4244-B6C4-1A9E291E58C5}" srcOrd="0" destOrd="0" presId="urn:microsoft.com/office/officeart/2005/8/layout/gear1"/>
    <dgm:cxn modelId="{E23EF9DD-7421-45CB-998D-147943D7BE3C}" type="presParOf" srcId="{35B64C5B-75EF-4140-8D3C-58A882AAEC10}" destId="{830702CC-061B-48C0-A221-E7A5270F3AF8}" srcOrd="1" destOrd="0" presId="urn:microsoft.com/office/officeart/2005/8/layout/gear1"/>
    <dgm:cxn modelId="{E9DD2011-ED18-484D-833F-1029240D5A50}" type="presParOf" srcId="{35B64C5B-75EF-4140-8D3C-58A882AAEC10}" destId="{E6D092B6-A3CE-4F1D-8EC1-7782F8928F47}" srcOrd="2" destOrd="0" presId="urn:microsoft.com/office/officeart/2005/8/layout/gear1"/>
    <dgm:cxn modelId="{8D6549DD-E07F-4D23-94C4-8B8E61659494}" type="presParOf" srcId="{35B64C5B-75EF-4140-8D3C-58A882AAEC10}" destId="{59DBCDB7-DDEF-4F58-9C4D-9A64B79C8552}" srcOrd="3" destOrd="0" presId="urn:microsoft.com/office/officeart/2005/8/layout/gear1"/>
    <dgm:cxn modelId="{D63F2251-2606-476C-B351-BAC7885605AA}" type="presParOf" srcId="{35B64C5B-75EF-4140-8D3C-58A882AAEC10}" destId="{1E779EA8-9E50-479E-B48B-C0A09147682F}" srcOrd="4" destOrd="0" presId="urn:microsoft.com/office/officeart/2005/8/layout/gear1"/>
    <dgm:cxn modelId="{083EBDAD-E25F-4DC8-A3C0-066429B2EAED}" type="presParOf" srcId="{35B64C5B-75EF-4140-8D3C-58A882AAEC10}" destId="{2EA2131B-D07B-4824-845B-1625EBB9E025}" srcOrd="5" destOrd="0" presId="urn:microsoft.com/office/officeart/2005/8/layout/gear1"/>
    <dgm:cxn modelId="{CE26ABFD-4D7A-425E-AEB3-3CAFE9EEC9AE}" type="presParOf" srcId="{35B64C5B-75EF-4140-8D3C-58A882AAEC10}" destId="{0213679A-F563-4BC0-ACC9-394ADAFDD710}" srcOrd="6" destOrd="0" presId="urn:microsoft.com/office/officeart/2005/8/layout/gear1"/>
    <dgm:cxn modelId="{C7B27343-8686-45BA-A3DC-7BDBBD104220}" type="presParOf" srcId="{35B64C5B-75EF-4140-8D3C-58A882AAEC10}" destId="{291385A0-8498-48E7-BC88-240A5420B7A6}" srcOrd="7" destOrd="0" presId="urn:microsoft.com/office/officeart/2005/8/layout/gear1"/>
    <dgm:cxn modelId="{A378337A-8571-46A0-A517-79FAB80E10B2}" type="presParOf" srcId="{35B64C5B-75EF-4140-8D3C-58A882AAEC10}" destId="{6625680B-8418-4609-99D0-EF0A77BA6731}" srcOrd="8" destOrd="0" presId="urn:microsoft.com/office/officeart/2005/8/layout/gear1"/>
    <dgm:cxn modelId="{5BEAB737-335B-40C7-BD12-08BEEACDC500}" type="presParOf" srcId="{35B64C5B-75EF-4140-8D3C-58A882AAEC10}" destId="{CFA4951C-E7C7-44A2-8E05-9485F569B9BC}" srcOrd="9" destOrd="0" presId="urn:microsoft.com/office/officeart/2005/8/layout/gear1"/>
    <dgm:cxn modelId="{6610D836-82C9-44D4-A9D5-396F9F46763C}" type="presParOf" srcId="{35B64C5B-75EF-4140-8D3C-58A882AAEC10}" destId="{27AE711C-C470-4C0D-ABEA-9FA259EE6630}" srcOrd="10" destOrd="0" presId="urn:microsoft.com/office/officeart/2005/8/layout/gear1"/>
    <dgm:cxn modelId="{798D448C-2919-453A-AB2E-92C3EFA1565E}" type="presParOf" srcId="{35B64C5B-75EF-4140-8D3C-58A882AAEC10}" destId="{B78EA7C5-8DF3-4F28-87C8-47F4C52F8D19}" srcOrd="11" destOrd="0" presId="urn:microsoft.com/office/officeart/2005/8/layout/gear1"/>
    <dgm:cxn modelId="{5E173B12-BD5D-4892-982C-0B89258D3325}" type="presParOf" srcId="{35B64C5B-75EF-4140-8D3C-58A882AAEC10}" destId="{15FF466F-1EA1-4B9F-B3F0-091477812E7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E7681-6E5C-4244-B6C4-1A9E291E58C5}">
      <dsp:nvSpPr>
        <dsp:cNvPr id="0" name=""/>
        <dsp:cNvSpPr/>
      </dsp:nvSpPr>
      <dsp:spPr>
        <a:xfrm rot="21189594">
          <a:off x="3303650" y="2314874"/>
          <a:ext cx="3651455" cy="3574777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Развитие общей выносливости и физических качеств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028301" y="3152470"/>
        <a:ext cx="2194707" cy="1837510"/>
      </dsp:txXfrm>
    </dsp:sp>
    <dsp:sp modelId="{59DBCDB7-DDEF-4F58-9C4D-9A64B79C8552}">
      <dsp:nvSpPr>
        <dsp:cNvPr id="0" name=""/>
        <dsp:cNvSpPr/>
      </dsp:nvSpPr>
      <dsp:spPr>
        <a:xfrm rot="20948095">
          <a:off x="312933" y="1733870"/>
          <a:ext cx="3678608" cy="3670139"/>
        </a:xfrm>
        <a:prstGeom prst="gear6">
          <a:avLst/>
        </a:prstGeom>
        <a:gradFill rotWithShape="0">
          <a:gsLst>
            <a:gs pos="0">
              <a:schemeClr val="accent4">
                <a:hueOff val="-1759972"/>
                <a:satOff val="-18065"/>
                <a:lumOff val="755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1759972"/>
                <a:satOff val="-18065"/>
                <a:lumOff val="7550"/>
                <a:alphaOff val="0"/>
                <a:tint val="86000"/>
                <a:satMod val="115000"/>
              </a:schemeClr>
            </a:gs>
            <a:gs pos="100000">
              <a:schemeClr val="accent4">
                <a:hueOff val="-1759972"/>
                <a:satOff val="-18065"/>
                <a:lumOff val="755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1759972"/>
              <a:satOff val="-18065"/>
              <a:lumOff val="755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Укрепление мышечного тонуса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238133" y="2663423"/>
        <a:ext cx="1828208" cy="1811033"/>
      </dsp:txXfrm>
    </dsp:sp>
    <dsp:sp modelId="{0213679A-F563-4BC0-ACC9-394ADAFDD710}">
      <dsp:nvSpPr>
        <dsp:cNvPr id="0" name=""/>
        <dsp:cNvSpPr/>
      </dsp:nvSpPr>
      <dsp:spPr>
        <a:xfrm rot="20700000">
          <a:off x="2452820" y="63080"/>
          <a:ext cx="2847367" cy="2792709"/>
        </a:xfrm>
        <a:prstGeom prst="gear6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3519944"/>
                <a:satOff val="-36129"/>
                <a:lumOff val="15099"/>
                <a:alphaOff val="0"/>
                <a:tint val="86000"/>
                <a:satMod val="115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3519944"/>
              <a:satOff val="-36129"/>
              <a:lumOff val="1509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Тренировка сердечно-сосудистой и дыхательной систем</a:t>
          </a:r>
          <a:endParaRPr lang="ru-RU" sz="1800" kern="1200" dirty="0">
            <a:solidFill>
              <a:schemeClr val="tx1"/>
            </a:solidFill>
          </a:endParaRPr>
        </a:p>
      </dsp:txBody>
      <dsp:txXfrm rot="-20700000">
        <a:off x="3080573" y="672361"/>
        <a:ext cx="1591861" cy="1574147"/>
      </dsp:txXfrm>
    </dsp:sp>
    <dsp:sp modelId="{27AE711C-C470-4C0D-ABEA-9FA259EE6630}">
      <dsp:nvSpPr>
        <dsp:cNvPr id="0" name=""/>
        <dsp:cNvSpPr/>
      </dsp:nvSpPr>
      <dsp:spPr>
        <a:xfrm>
          <a:off x="3176641" y="2098641"/>
          <a:ext cx="3922803" cy="3922803"/>
        </a:xfrm>
        <a:prstGeom prst="circularArrow">
          <a:avLst>
            <a:gd name="adj1" fmla="val 4687"/>
            <a:gd name="adj2" fmla="val 299029"/>
            <a:gd name="adj3" fmla="val 2541542"/>
            <a:gd name="adj4" fmla="val 15807655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8EA7C5-8DF3-4F28-87C8-47F4C52F8D19}">
      <dsp:nvSpPr>
        <dsp:cNvPr id="0" name=""/>
        <dsp:cNvSpPr/>
      </dsp:nvSpPr>
      <dsp:spPr>
        <a:xfrm>
          <a:off x="1219058" y="1346460"/>
          <a:ext cx="2850161" cy="28501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1759972"/>
                <a:satOff val="-18065"/>
                <a:lumOff val="755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1759972"/>
                <a:satOff val="-18065"/>
                <a:lumOff val="7550"/>
                <a:alphaOff val="0"/>
                <a:tint val="86000"/>
                <a:satMod val="115000"/>
              </a:schemeClr>
            </a:gs>
            <a:gs pos="100000">
              <a:schemeClr val="accent4">
                <a:hueOff val="-1759972"/>
                <a:satOff val="-18065"/>
                <a:lumOff val="755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1759972"/>
              <a:satOff val="-18065"/>
              <a:lumOff val="755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FF466F-1EA1-4B9F-B3F0-091477812E7D}">
      <dsp:nvSpPr>
        <dsp:cNvPr id="0" name=""/>
        <dsp:cNvSpPr/>
      </dsp:nvSpPr>
      <dsp:spPr>
        <a:xfrm>
          <a:off x="2357035" y="-176407"/>
          <a:ext cx="3073048" cy="30730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3519944"/>
                <a:satOff val="-36129"/>
                <a:lumOff val="15099"/>
                <a:alphaOff val="0"/>
                <a:tint val="86000"/>
                <a:satMod val="115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3519944"/>
              <a:satOff val="-36129"/>
              <a:lumOff val="1509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E825B9B4-278D-4B47-9285-F864F2920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5C192A-38CC-4565-805A-7FADCBBA511E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8A06F6-3946-44DC-9101-8B73FCB37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50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3642FD-1612-44A4-ABFE-E9EEDFD376CC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08EA-9F57-4B4F-83DF-6DB98488D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9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E6C0-4A68-475D-9BD3-428EA107D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9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9BBC-505F-41D2-A91B-C94E8A6DE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14E8-EB4F-4261-B835-581A0364D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38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C537-B168-4B7F-A9EE-B333C1986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49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A7BB-12D3-4D95-8B2F-C585730F7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84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DEDCE-E7A7-493D-9C0A-1D3DCA509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CBF1-C409-4075-928B-9E1BA5A61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7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C6F3-94EC-416F-9E88-07C6AD67E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5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6B83-3E6A-4DF8-A6AD-82501A8BE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5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D9E3-6F9E-47CC-8D4E-29D30EF38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5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F174-BEDF-48B0-8A19-17B62AF8A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6ED8-A242-4799-83C4-B1228749E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3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D7BF1-88CC-44B0-98B7-142B36FC2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7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C37F6-652D-4795-A9F9-EE7787B6B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2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769F241-885D-414F-BD13-249871B16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6" r:id="rId9"/>
    <p:sldLayoutId id="2147483804" r:id="rId10"/>
    <p:sldLayoutId id="2147483805" r:id="rId11"/>
    <p:sldLayoutId id="2147483807" r:id="rId12"/>
    <p:sldLayoutId id="2147483808" r:id="rId13"/>
    <p:sldLayoutId id="2147483809" r:id="rId14"/>
    <p:sldLayoutId id="214748381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gif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487205" y="607219"/>
            <a:ext cx="8229600" cy="13573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CC00"/>
                </a:solidFill>
              </a:rPr>
              <a:t/>
            </a:r>
            <a:br>
              <a:rPr lang="ru-RU" sz="2000" dirty="0" smtClean="0">
                <a:solidFill>
                  <a:srgbClr val="FFCC00"/>
                </a:solidFill>
              </a:rPr>
            </a:br>
            <a:endParaRPr lang="ru-RU" sz="44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457200" y="908720"/>
            <a:ext cx="4038600" cy="552065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МАДОУ «Детский сад комбинированного вида №1 «Сказка»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Кузнецова Ольга Борисовна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Высшая квалификационная категория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693529" y="5517232"/>
            <a:ext cx="385762" cy="385762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757612" y="4149080"/>
            <a:ext cx="385763" cy="38576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143375" y="357188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85750" y="1285875"/>
            <a:ext cx="385763" cy="385763"/>
          </a:xfrm>
          <a:prstGeom prst="flowChartConnector">
            <a:avLst/>
          </a:prstGeom>
          <a:gradFill flip="none" rotWithShape="1">
            <a:gsLst>
              <a:gs pos="0">
                <a:srgbClr val="EE86DF">
                  <a:tint val="66000"/>
                  <a:satMod val="160000"/>
                </a:srgbClr>
              </a:gs>
              <a:gs pos="50000">
                <a:srgbClr val="EE86DF">
                  <a:tint val="44500"/>
                  <a:satMod val="160000"/>
                </a:srgbClr>
              </a:gs>
              <a:gs pos="100000">
                <a:srgbClr val="EE86D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E85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529138" y="6022182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671606" y="1028701"/>
            <a:ext cx="511472" cy="51435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7" name="Picture 15" descr="C:\Users\Елена\Desktop\фото конф\SDC1112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5513"/>
            <a:ext cx="3691587" cy="4922115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3652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rgbClr val="FF0000"/>
                </a:solidFill>
                <a:latin typeface="Monotype Corsiva" pitchFamily="66" charset="0"/>
              </a:rPr>
              <a:t>Требования к использованию тренажёров</a:t>
            </a:r>
            <a:endParaRPr lang="ru-RU" sz="44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CC"/>
                </a:solidFill>
              </a:rPr>
              <a:t> </a:t>
            </a:r>
            <a:r>
              <a:rPr lang="ru-RU" i="1" dirty="0" smtClean="0">
                <a:solidFill>
                  <a:srgbClr val="3333CC"/>
                </a:solidFill>
                <a:latin typeface="Monotype Corsiva" pitchFamily="66" charset="0"/>
              </a:rPr>
              <a:t>Соответствие технике безопасности.</a:t>
            </a:r>
          </a:p>
          <a:p>
            <a:r>
              <a:rPr lang="ru-RU" i="1" dirty="0" smtClean="0">
                <a:solidFill>
                  <a:srgbClr val="3333CC"/>
                </a:solidFill>
                <a:latin typeface="Monotype Corsiva" pitchFamily="66" charset="0"/>
              </a:rPr>
              <a:t>Соответствие ростовым характеристикам детей и их функциональным возможностям.</a:t>
            </a:r>
          </a:p>
          <a:p>
            <a:r>
              <a:rPr lang="ru-RU" i="1" dirty="0" smtClean="0">
                <a:solidFill>
                  <a:srgbClr val="3333CC"/>
                </a:solidFill>
                <a:latin typeface="Monotype Corsiva" pitchFamily="66" charset="0"/>
              </a:rPr>
              <a:t>Доступность детям всех уровней  физической подготовленности (высокого, среднего, низкого).</a:t>
            </a:r>
          </a:p>
          <a:p>
            <a:r>
              <a:rPr lang="ru-RU" i="1" dirty="0" smtClean="0">
                <a:solidFill>
                  <a:srgbClr val="3333CC"/>
                </a:solidFill>
                <a:latin typeface="Monotype Corsiva" pitchFamily="66" charset="0"/>
              </a:rPr>
              <a:t> Эстетический вид и привлекательность.</a:t>
            </a:r>
          </a:p>
          <a:p>
            <a:r>
              <a:rPr lang="ru-RU" i="1" dirty="0" smtClean="0">
                <a:solidFill>
                  <a:srgbClr val="3333CC"/>
                </a:solidFill>
                <a:latin typeface="Monotype Corsiva" pitchFamily="66" charset="0"/>
              </a:rPr>
              <a:t>  Учёт особенностей психофизического развития и образного восприятия дошкольников;</a:t>
            </a:r>
          </a:p>
          <a:p>
            <a:pPr marL="0" indent="0">
              <a:buNone/>
            </a:pPr>
            <a:endParaRPr lang="ru-RU" i="1" dirty="0" smtClean="0">
              <a:solidFill>
                <a:srgbClr val="3333CC"/>
              </a:solidFill>
              <a:latin typeface="Monotype Corsiva" pitchFamily="66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0763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12776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узел 5"/>
          <p:cNvSpPr/>
          <p:nvPr/>
        </p:nvSpPr>
        <p:spPr>
          <a:xfrm>
            <a:off x="4143375" y="357188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26" y="3431380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17232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0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4025"/>
            <a:ext cx="8290470" cy="792088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Методические рекомендации</a:t>
            </a:r>
            <a:endParaRPr lang="ru-RU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3"/>
          </a:xfrm>
        </p:spPr>
        <p:txBody>
          <a:bodyPr/>
          <a:lstStyle/>
          <a:p>
            <a:r>
              <a:rPr lang="ru-RU" sz="2400" dirty="0" smtClean="0">
                <a:solidFill>
                  <a:srgbClr val="3333CC"/>
                </a:solidFill>
                <a:latin typeface="Monotype Corsiva" pitchFamily="66" charset="0"/>
              </a:rPr>
              <a:t>Допуск к занятиям только после определения врачом состояния здоровья детей и уровня их функциональной и физической подготовленности.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Monotype Corsiva" pitchFamily="66" charset="0"/>
              </a:rPr>
              <a:t>Определение оптимального объема  физической нагрузки и ее распределение с учетом не только состояния здоровья детей дошкольного возраста, но и уровня их   физической подготовленности.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Monotype Corsiva" pitchFamily="66" charset="0"/>
              </a:rPr>
              <a:t>Индивидуально-дифференцированный подход к детям с учетом не только вышеназванных критериев, но и уровня их  двигательной активности.                      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Monotype Corsiva" pitchFamily="66" charset="0"/>
              </a:rPr>
              <a:t>Активизация мыслительной и двигательной деятельности детей путем использования различных игровых методов и приемов.                                                     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Monotype Corsiva" pitchFamily="66" charset="0"/>
              </a:rPr>
              <a:t>Создание таких условий, которые способствуют удовлетворению естественной потребности детей в двигательной активности и развитию физических и нравственно-волевых качеств личности. </a:t>
            </a:r>
            <a:endParaRPr lang="ru-RU" sz="2400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44" y="3296444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92" y="1916832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узел 5"/>
          <p:cNvSpPr/>
          <p:nvPr/>
        </p:nvSpPr>
        <p:spPr>
          <a:xfrm>
            <a:off x="8460431" y="6237312"/>
            <a:ext cx="385763" cy="38576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21012" y="4221088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8460432" y="908720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21011" y="188640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611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Тренажёры простейшего типа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E:\простейшие тренажёры\SDC11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2808" cy="5454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E:\простейшие тренажёры\SDC11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2" y="1256671"/>
            <a:ext cx="7344816" cy="5508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E:\простейшие тренажёры\SDC11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09" y="1260994"/>
            <a:ext cx="7347593" cy="5510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E:\простейшие тренажёры\SDC11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28400"/>
            <a:ext cx="4248472" cy="5569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01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Методика проведения занятий с простейшими тренажерами.</a:t>
            </a:r>
            <a:b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61247"/>
          </a:xfrm>
        </p:spPr>
        <p:txBody>
          <a:bodyPr/>
          <a:lstStyle/>
          <a:p>
            <a:r>
              <a:rPr lang="ru-RU" sz="2400" dirty="0">
                <a:solidFill>
                  <a:srgbClr val="3333CC"/>
                </a:solidFill>
                <a:latin typeface="Monotype Corsiva" pitchFamily="66" charset="0"/>
              </a:rPr>
              <a:t>Занятия по физической культуре с простейшими тренажерами состоят из трех частей.</a:t>
            </a:r>
          </a:p>
          <a:p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Первая часть </a:t>
            </a:r>
            <a:r>
              <a:rPr lang="ru-RU" sz="2400" dirty="0">
                <a:solidFill>
                  <a:srgbClr val="3333CC"/>
                </a:solidFill>
                <a:latin typeface="Monotype Corsiva" pitchFamily="66" charset="0"/>
              </a:rPr>
              <a:t>- разминка (5-7 минут). Включает ходьбу в разном темпе, легкий </a:t>
            </a:r>
            <a:r>
              <a:rPr lang="ru-RU" sz="2400" dirty="0" smtClean="0">
                <a:solidFill>
                  <a:srgbClr val="3333CC"/>
                </a:solidFill>
                <a:latin typeface="Monotype Corsiva" pitchFamily="66" charset="0"/>
              </a:rPr>
              <a:t>непрерывный </a:t>
            </a:r>
            <a:r>
              <a:rPr lang="ru-RU" sz="2400" dirty="0">
                <a:solidFill>
                  <a:srgbClr val="3333CC"/>
                </a:solidFill>
                <a:latin typeface="Monotype Corsiva" pitchFamily="66" charset="0"/>
              </a:rPr>
              <a:t>бег (1,5-3 минуты), подскоки, прыжки, дыхательные и игровые </a:t>
            </a:r>
            <a:r>
              <a:rPr lang="ru-RU" sz="2400" dirty="0" smtClean="0">
                <a:solidFill>
                  <a:srgbClr val="3333CC"/>
                </a:solidFill>
                <a:latin typeface="Monotype Corsiva" pitchFamily="66" charset="0"/>
              </a:rPr>
              <a:t>упражнения </a:t>
            </a:r>
            <a:r>
              <a:rPr lang="ru-RU" sz="2400" dirty="0">
                <a:solidFill>
                  <a:srgbClr val="3333CC"/>
                </a:solidFill>
                <a:latin typeface="Monotype Corsiva" pitchFamily="66" charset="0"/>
              </a:rPr>
              <a:t>на внимание и  ориентировку в </a:t>
            </a:r>
            <a:r>
              <a:rPr lang="ru-RU" sz="2400" dirty="0" smtClean="0">
                <a:solidFill>
                  <a:srgbClr val="3333CC"/>
                </a:solidFill>
                <a:latin typeface="Monotype Corsiva" pitchFamily="66" charset="0"/>
              </a:rPr>
              <a:t>пространстве</a:t>
            </a:r>
            <a:r>
              <a:rPr lang="ru-RU" sz="2400" dirty="0">
                <a:solidFill>
                  <a:srgbClr val="3333CC"/>
                </a:solidFill>
                <a:latin typeface="Monotype Corsiva" pitchFamily="66" charset="0"/>
              </a:rPr>
              <a:t>. </a:t>
            </a:r>
            <a:endParaRPr lang="ru-RU" sz="2400" dirty="0" smtClean="0">
              <a:solidFill>
                <a:srgbClr val="3333CC"/>
              </a:solidFill>
              <a:latin typeface="Monotype Corsiva" pitchFamily="66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Основная часть </a:t>
            </a:r>
            <a:r>
              <a:rPr lang="ru-RU" sz="2400" dirty="0">
                <a:solidFill>
                  <a:srgbClr val="3333CC"/>
                </a:solidFill>
                <a:latin typeface="Monotype Corsiva" pitchFamily="66" charset="0"/>
              </a:rPr>
              <a:t>(18-20 минут) </a:t>
            </a:r>
            <a:r>
              <a:rPr lang="ru-RU" sz="2400" dirty="0" smtClean="0">
                <a:solidFill>
                  <a:srgbClr val="3333CC"/>
                </a:solidFill>
                <a:latin typeface="Monotype Corsiva" pitchFamily="66" charset="0"/>
              </a:rPr>
              <a:t>начинается </a:t>
            </a:r>
            <a:r>
              <a:rPr lang="ru-RU" sz="2400" dirty="0">
                <a:solidFill>
                  <a:srgbClr val="3333CC"/>
                </a:solidFill>
                <a:latin typeface="Monotype Corsiva" pitchFamily="66" charset="0"/>
              </a:rPr>
              <a:t>с выполнения со всеми детьми одновременно комплекса общеразвивающих  упражнений с простейшими тренажерами, которые требуют силы, ловкости, </a:t>
            </a:r>
            <a:r>
              <a:rPr lang="ru-RU" sz="2400" dirty="0" smtClean="0">
                <a:solidFill>
                  <a:srgbClr val="3333CC"/>
                </a:solidFill>
                <a:latin typeface="Monotype Corsiva" pitchFamily="66" charset="0"/>
              </a:rPr>
              <a:t>выносливости</a:t>
            </a:r>
            <a:r>
              <a:rPr lang="ru-RU" sz="2400" dirty="0">
                <a:solidFill>
                  <a:srgbClr val="3333CC"/>
                </a:solidFill>
                <a:latin typeface="Monotype Corsiva" pitchFamily="66" charset="0"/>
              </a:rPr>
              <a:t>, быстроты действий</a:t>
            </a:r>
            <a:r>
              <a:rPr lang="ru-RU" sz="2400" dirty="0" smtClean="0">
                <a:solidFill>
                  <a:srgbClr val="3333CC"/>
                </a:solidFill>
                <a:latin typeface="Monotype Corsiva" pitchFamily="66" charset="0"/>
              </a:rPr>
              <a:t>.</a:t>
            </a:r>
          </a:p>
          <a:p>
            <a:r>
              <a:rPr lang="ru-RU" sz="2400" dirty="0">
                <a:solidFill>
                  <a:srgbClr val="3333CC"/>
                </a:solidFill>
                <a:latin typeface="Monotype Corsiva" pitchFamily="66" charset="0"/>
              </a:rPr>
              <a:t>Третья, заключительная часть занятия (3-4 минуты) направлена на обеспечение плавного снижения физической нагрузки, на снятие возбужденности у детей. В эту часть занятия, как правило, включают </a:t>
            </a:r>
            <a:r>
              <a:rPr lang="ru-RU" sz="2400" dirty="0" smtClean="0">
                <a:solidFill>
                  <a:srgbClr val="3333CC"/>
                </a:solidFill>
                <a:latin typeface="Monotype Corsiva" pitchFamily="66" charset="0"/>
              </a:rPr>
              <a:t>спокойную </a:t>
            </a:r>
            <a:r>
              <a:rPr lang="ru-RU" sz="2400" dirty="0">
                <a:solidFill>
                  <a:srgbClr val="3333CC"/>
                </a:solidFill>
                <a:latin typeface="Monotype Corsiva" pitchFamily="66" charset="0"/>
              </a:rPr>
              <a:t>ходьбу с дыхательными и релаксационными упражнениями или </a:t>
            </a:r>
            <a:r>
              <a:rPr lang="ru-RU" sz="2400" dirty="0" smtClean="0">
                <a:solidFill>
                  <a:srgbClr val="3333CC"/>
                </a:solidFill>
                <a:latin typeface="Monotype Corsiva" pitchFamily="66" charset="0"/>
              </a:rPr>
              <a:t>малоподвижную </a:t>
            </a:r>
            <a:r>
              <a:rPr lang="ru-RU" sz="2400" dirty="0">
                <a:solidFill>
                  <a:srgbClr val="3333CC"/>
                </a:solidFill>
                <a:latin typeface="Monotype Corsiva" pitchFamily="66" charset="0"/>
              </a:rPr>
              <a:t>игру.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2696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6003"/>
            <a:ext cx="4016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309320"/>
            <a:ext cx="4079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2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Методика проведения занятий</a:t>
            </a:r>
            <a:br>
              <a:rPr lang="ru-RU" sz="3200" i="1" dirty="0">
                <a:solidFill>
                  <a:srgbClr val="FF000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c тренажерами сложного устройства</a:t>
            </a:r>
            <a:br>
              <a:rPr lang="ru-RU" sz="3200" i="1" dirty="0">
                <a:solidFill>
                  <a:srgbClr val="FF0000"/>
                </a:solidFill>
              </a:rPr>
            </a:b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i="1" dirty="0">
                <a:solidFill>
                  <a:srgbClr val="3333CC"/>
                </a:solidFill>
                <a:latin typeface="Monotype Corsiva" pitchFamily="66" charset="0"/>
              </a:rPr>
              <a:t>Занятия состоят из трех частей. </a:t>
            </a:r>
          </a:p>
          <a:p>
            <a:r>
              <a:rPr lang="ru-RU" sz="2000" i="1" dirty="0">
                <a:solidFill>
                  <a:srgbClr val="3333CC"/>
                </a:solidFill>
                <a:latin typeface="Monotype Corsiva" pitchFamily="66" charset="0"/>
              </a:rPr>
              <a:t>Первая часть - разминка (не более 3 мин.) Включает ходьбу в разном темпе, постепенно переходящую в бег (1,5—2 минуты) Заканчивается дыхательными упражнениями  и спокойной ходьбой.</a:t>
            </a:r>
          </a:p>
          <a:p>
            <a:r>
              <a:rPr lang="ru-RU" sz="2000" i="1" dirty="0">
                <a:solidFill>
                  <a:srgbClr val="3333CC"/>
                </a:solidFill>
                <a:latin typeface="Monotype Corsiva" pitchFamily="66" charset="0"/>
              </a:rPr>
              <a:t> Основная часть (20-25 минут) начинается  двух-трех упражнений общеразвивающего воздействия с простейшими тренажёрами; включает работу на тренажерах сложного устройства. Каждое задание выполняется от 7 до 10 раз - в зависимости от функциональных и двигательных возможностей детей. Упражнения на тренажерах </a:t>
            </a:r>
            <a:r>
              <a:rPr lang="ru-RU" sz="2000" i="1" dirty="0" smtClean="0">
                <a:solidFill>
                  <a:srgbClr val="3333CC"/>
                </a:solidFill>
                <a:latin typeface="Monotype Corsiva" pitchFamily="66" charset="0"/>
              </a:rPr>
              <a:t>выполняют </a:t>
            </a:r>
            <a:r>
              <a:rPr lang="ru-RU" sz="2000" i="1" dirty="0">
                <a:solidFill>
                  <a:srgbClr val="3333CC"/>
                </a:solidFill>
                <a:latin typeface="Monotype Corsiva" pitchFamily="66" charset="0"/>
              </a:rPr>
              <a:t>группами (5-7 детей</a:t>
            </a:r>
            <a:r>
              <a:rPr lang="ru-RU" sz="2000" i="1" dirty="0" smtClean="0">
                <a:solidFill>
                  <a:srgbClr val="3333CC"/>
                </a:solidFill>
                <a:latin typeface="Monotype Corsiva" pitchFamily="66" charset="0"/>
              </a:rPr>
              <a:t>).</a:t>
            </a:r>
          </a:p>
          <a:p>
            <a:r>
              <a:rPr lang="ru-RU" sz="2000" i="1" dirty="0">
                <a:solidFill>
                  <a:srgbClr val="3333CC"/>
                </a:solidFill>
                <a:latin typeface="Monotype Corsiva" pitchFamily="66" charset="0"/>
              </a:rPr>
              <a:t>Через минуту работы на тренажере дети   20-30 секунд отдыхают: выполняют  упражнения на расслабление мышц,   на дыхание, делают самомассаж в положении сидя на ковре с помощью   массажных мячей и других </a:t>
            </a:r>
            <a:r>
              <a:rPr lang="ru-RU" sz="2000" i="1" dirty="0" err="1">
                <a:solidFill>
                  <a:srgbClr val="3333CC"/>
                </a:solidFill>
                <a:latin typeface="Monotype Corsiva" pitchFamily="66" charset="0"/>
              </a:rPr>
              <a:t>массажёров</a:t>
            </a:r>
            <a:r>
              <a:rPr lang="ru-RU" sz="2000" i="1" dirty="0">
                <a:solidFill>
                  <a:srgbClr val="3333CC"/>
                </a:solidFill>
                <a:latin typeface="Monotype Corsiva" pitchFamily="66" charset="0"/>
              </a:rPr>
              <a:t>.</a:t>
            </a:r>
          </a:p>
          <a:p>
            <a:r>
              <a:rPr lang="ru-RU" sz="2000" i="1" dirty="0">
                <a:solidFill>
                  <a:srgbClr val="3333CC"/>
                </a:solidFill>
                <a:latin typeface="Monotype Corsiva" pitchFamily="66" charset="0"/>
              </a:rPr>
              <a:t>     Общая длительность работы на одном тренажере составляет 3-5  минут (с учетом времени отдыха) -  в зависимости от функциональных   возможностей детей, а также от количества тренажеров.</a:t>
            </a:r>
          </a:p>
          <a:p>
            <a:r>
              <a:rPr lang="ru-RU" sz="2400" i="1" dirty="0">
                <a:solidFill>
                  <a:srgbClr val="3333CC"/>
                </a:solidFill>
                <a:latin typeface="Monotype Corsiva" pitchFamily="66" charset="0"/>
              </a:rPr>
              <a:t>Заключительная часть (3-4 минуты) включает комплекс упражнений  на расслабление мышц и снятие утомления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088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075"/>
            <a:ext cx="4016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09320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8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29318" y="357166"/>
            <a:ext cx="68098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Тренажёры сложного устройства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737" y="1410120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узел 7"/>
          <p:cNvSpPr/>
          <p:nvPr/>
        </p:nvSpPr>
        <p:spPr>
          <a:xfrm>
            <a:off x="107504" y="3886200"/>
            <a:ext cx="385763" cy="38576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8523961" y="6265069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03" y="6250781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Блок-схема: узел 11"/>
          <p:cNvSpPr/>
          <p:nvPr/>
        </p:nvSpPr>
        <p:spPr>
          <a:xfrm>
            <a:off x="362975" y="325347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C:\Users\Елена\Desktop\фото конф\CIMG6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2" y="1193620"/>
            <a:ext cx="4104456" cy="3078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Елена\Desktop\фото конф\CIMG62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5" y="1934791"/>
            <a:ext cx="4210315" cy="3071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Елена\Desktop\фото конф\CIMG62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05" y="3470499"/>
            <a:ext cx="4240442" cy="3180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CC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Елена\Desktop\фото конф\CIMG62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51" y="1614114"/>
            <a:ext cx="3287111" cy="4382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0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954088"/>
            <a:ext cx="4038600" cy="59039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>
                <a:solidFill>
                  <a:srgbClr val="3333CC"/>
                </a:solidFill>
                <a:latin typeface="Franklin Gothic Medium Cond" pitchFamily="34" charset="0"/>
              </a:rPr>
              <a:t>Дни открытых дверей по физическому развитию и </a:t>
            </a:r>
            <a:r>
              <a:rPr lang="ru-RU" sz="2400" dirty="0" smtClean="0">
                <a:solidFill>
                  <a:srgbClr val="3333CC"/>
                </a:solidFill>
                <a:latin typeface="Franklin Gothic Medium Cond" pitchFamily="34" charset="0"/>
              </a:rPr>
              <a:t>оздоровлению</a:t>
            </a:r>
            <a:endParaRPr lang="ru-RU" sz="2400" dirty="0">
              <a:solidFill>
                <a:srgbClr val="3333CC"/>
              </a:solidFill>
              <a:latin typeface="Franklin Gothic Medium Cond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>
                <a:solidFill>
                  <a:srgbClr val="3333CC"/>
                </a:solidFill>
                <a:latin typeface="Franklin Gothic Medium Cond" pitchFamily="34" charset="0"/>
              </a:rPr>
              <a:t>Проведение совместно с родителями спортивных праздников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>
                <a:solidFill>
                  <a:srgbClr val="3333CC"/>
                </a:solidFill>
                <a:latin typeface="Franklin Gothic Medium Cond" pitchFamily="34" charset="0"/>
              </a:rPr>
              <a:t>Вовлечение родителей в создание предметно-развивающей среды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>
                <a:solidFill>
                  <a:srgbClr val="3333CC"/>
                </a:solidFill>
                <a:latin typeface="Franklin Gothic Medium Cond" pitchFamily="34" charset="0"/>
              </a:rPr>
              <a:t>Оформление информационных уголков, листов для родителей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>
                <a:solidFill>
                  <a:srgbClr val="3333CC"/>
                </a:solidFill>
                <a:latin typeface="Franklin Gothic Medium Cond" pitchFamily="34" charset="0"/>
              </a:rPr>
              <a:t>Ознакомление родителей с методами и приемами </a:t>
            </a:r>
            <a:r>
              <a:rPr lang="ru-RU" sz="2400" dirty="0" smtClean="0">
                <a:solidFill>
                  <a:srgbClr val="3333CC"/>
                </a:solidFill>
                <a:latin typeface="Franklin Gothic Medium Cond" pitchFamily="34" charset="0"/>
              </a:rPr>
              <a:t>занятий на тренажёрах, </a:t>
            </a:r>
            <a:r>
              <a:rPr lang="ru-RU" sz="2400" dirty="0">
                <a:solidFill>
                  <a:srgbClr val="3333CC"/>
                </a:solidFill>
                <a:latin typeface="Franklin Gothic Medium Cond" pitchFamily="34" charset="0"/>
              </a:rPr>
              <a:t>преемственность в работе детского сада и </a:t>
            </a:r>
            <a:r>
              <a:rPr lang="ru-RU" sz="2400" dirty="0" smtClean="0">
                <a:solidFill>
                  <a:srgbClr val="3333CC"/>
                </a:solidFill>
                <a:latin typeface="Franklin Gothic Medium Cond" pitchFamily="34" charset="0"/>
              </a:rPr>
              <a:t>дома</a:t>
            </a:r>
            <a:endParaRPr lang="ru-RU" sz="2400" dirty="0">
              <a:solidFill>
                <a:srgbClr val="3333CC"/>
              </a:solidFill>
              <a:latin typeface="Franklin Gothic Medium Cond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400" dirty="0">
              <a:solidFill>
                <a:srgbClr val="3333CC"/>
              </a:solidFill>
              <a:latin typeface="Franklin Gothic Medium Con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0"/>
            <a:ext cx="92869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Формы работы с родителями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83" y="2420888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9031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Блок-схема: узел 11"/>
          <p:cNvSpPr/>
          <p:nvPr/>
        </p:nvSpPr>
        <p:spPr>
          <a:xfrm>
            <a:off x="2714625" y="3500438"/>
            <a:ext cx="385763" cy="38576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884368" y="6376445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8532440" y="2432000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041">
            <a:off x="-181628" y="384720"/>
            <a:ext cx="4944758" cy="405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7" y="3422366"/>
            <a:ext cx="45783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7" y="5235575"/>
            <a:ext cx="14208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6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6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6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6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6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6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6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6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6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6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75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899 0.11817 L -0.63021 -0.52082 C -0.57778 -0.66467 -0.49982 -0.74191 -0.4184 -0.74191 C -0.32569 -0.74191 -0.25156 -0.66467 -0.19913 -0.52082 L 0.05018 0.11817 " pathEditMode="relative" rAng="0" ptsTypes="FffFF">
                                      <p:cBhvr>
                                        <p:cTn id="52" dur="5000" spd="-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58" y="-43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0" grpId="0" build="p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675456"/>
            <a:ext cx="8229600" cy="14401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71900" y="928688"/>
            <a:ext cx="3692587" cy="459105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800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Будьте здоровы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И всегда помните слова Сократа: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«Здоровье не всё, но всё без здоровья </a:t>
            </a:r>
            <a:r>
              <a:rPr lang="ru-RU" sz="3600" smtClean="0">
                <a:solidFill>
                  <a:srgbClr val="C00000"/>
                </a:solidFill>
                <a:latin typeface="Monotype Corsiva" pitchFamily="66" charset="0"/>
              </a:rPr>
              <a:t>– ничто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6390" name="Рисунок 7" descr="1234585272_babochk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r="55080" b="65228"/>
          <a:stretch>
            <a:fillRect/>
          </a:stretch>
        </p:blipFill>
        <p:spPr bwMode="auto">
          <a:xfrm rot="1431262">
            <a:off x="5681228" y="5028406"/>
            <a:ext cx="14287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butterfly2-5.gif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298625">
            <a:off x="6805261" y="662409"/>
            <a:ext cx="1334641" cy="1334641"/>
          </a:xfrm>
          <a:prstGeom prst="rect">
            <a:avLst/>
          </a:prstGeom>
        </p:spPr>
      </p:pic>
      <p:pic>
        <p:nvPicPr>
          <p:cNvPr id="10" name="Рисунок 9" descr="butterfly2-5.gif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2876">
            <a:off x="8000604" y="-30623"/>
            <a:ext cx="1334641" cy="1334641"/>
          </a:xfrm>
          <a:prstGeom prst="rect">
            <a:avLst/>
          </a:prstGeom>
        </p:spPr>
      </p:pic>
      <p:pic>
        <p:nvPicPr>
          <p:cNvPr id="16394" name="Picture 10" descr="C:\Users\Елена\Desktop\фото конф\SDC110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4" y="159331"/>
            <a:ext cx="4750146" cy="3562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5" name="Picture 11" descr="C:\Users\Елена\Desktop\фото конф\SDC110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1" y="410466"/>
            <a:ext cx="4710627" cy="3532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7" name="Picture 13" descr="C:\Users\Елена\Desktop\фото конф\SDC110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6" y="729746"/>
            <a:ext cx="3812902" cy="5083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8" name="Picture 14" descr="C:\Users\Елена\Desktop\фото конф\SDC110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0" y="1019604"/>
            <a:ext cx="4926273" cy="3694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9" name="Picture 15" descr="C:\Users\Елена\Desktop\фото конф\SDC111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3" y="1339757"/>
            <a:ext cx="3775715" cy="503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85ED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400" name="Picture 16" descr="C:\Users\Елена\Desktop\фото конф\SDC1112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3" y="1564270"/>
            <a:ext cx="3917469" cy="522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401" name="Picture 17" descr="C:\Users\Елена\Desktop\фото конф\SDC111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3" y="1940636"/>
            <a:ext cx="5049418" cy="3787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4" y="2060848"/>
            <a:ext cx="5273675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8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8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8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8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4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1234585272_baboch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0" r="39842" b="62691"/>
          <a:stretch>
            <a:fillRect/>
          </a:stretch>
        </p:blipFill>
        <p:spPr bwMode="auto">
          <a:xfrm rot="1388035">
            <a:off x="493713" y="96838"/>
            <a:ext cx="7445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500034" y="1214422"/>
            <a:ext cx="8229600" cy="4429156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Я не боюсь еще и еще раз повторить: забота о здоровье – это важнейший труд воспитателя. От жизнерадостности, бодрости детей зависит их  духовная жизнь, мировоззрение, умственное развитие, прочность знаний, </a:t>
            </a: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вера </a:t>
            </a: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в свои силы»</a:t>
            </a:r>
            <a:b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В.А.Сухомлинский   </a:t>
            </a:r>
            <a:r>
              <a:rPr lang="ru-RU" sz="3200" dirty="0">
                <a:solidFill>
                  <a:srgbClr val="EE86DF"/>
                </a:solidFill>
                <a:latin typeface="Franklin Gothic Medium Cond" pitchFamily="34" charset="0"/>
              </a:rPr>
              <a:t>                                         </a:t>
            </a:r>
          </a:p>
        </p:txBody>
      </p:sp>
      <p:pic>
        <p:nvPicPr>
          <p:cNvPr id="9220" name="Рисунок 4" descr="1234585272_baboch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r="55080" b="65228"/>
          <a:stretch>
            <a:fillRect/>
          </a:stretch>
        </p:blipFill>
        <p:spPr bwMode="auto">
          <a:xfrm rot="-1384400">
            <a:off x="7069138" y="5075238"/>
            <a:ext cx="138588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234585272_baboch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77935" b="63959"/>
          <a:stretch>
            <a:fillRect/>
          </a:stretch>
        </p:blipFill>
        <p:spPr>
          <a:xfrm rot="1305190">
            <a:off x="903585" y="4087301"/>
            <a:ext cx="1567608" cy="1707942"/>
          </a:xfrm>
          <a:prstGeom prst="rect">
            <a:avLst/>
          </a:prstGeom>
        </p:spPr>
      </p:pic>
      <p:pic>
        <p:nvPicPr>
          <p:cNvPr id="8" name="Рисунок 7" descr="butterfly2-5.gif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298625">
            <a:off x="6682961" y="3611136"/>
            <a:ext cx="1219200" cy="1219200"/>
          </a:xfrm>
          <a:prstGeom prst="rect">
            <a:avLst/>
          </a:prstGeom>
        </p:spPr>
      </p:pic>
      <p:pic>
        <p:nvPicPr>
          <p:cNvPr id="9" name="Рисунок 8" descr="butterfly2-5.gif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389251">
            <a:off x="6072198" y="21429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640"/>
            <a:ext cx="8569325" cy="1798910"/>
          </a:xfrm>
        </p:spPr>
        <p:txBody>
          <a:bodyPr/>
          <a:lstStyle/>
          <a:p>
            <a:pPr algn="ctr" eaLnBrk="1" hangingPunct="1"/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Цель работы</a:t>
            </a:r>
            <a:b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64506"/>
            <a:ext cx="8351837" cy="4643438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500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dirty="0" smtClean="0">
                <a:solidFill>
                  <a:srgbClr val="3333CC"/>
                </a:solidFill>
                <a:latin typeface="Monotype Corsiva" pitchFamily="66" charset="0"/>
              </a:rPr>
              <a:t>оздоровление </a:t>
            </a:r>
            <a:r>
              <a:rPr lang="ru-RU" sz="3200" dirty="0">
                <a:solidFill>
                  <a:srgbClr val="3333CC"/>
                </a:solidFill>
                <a:latin typeface="Monotype Corsiva" pitchFamily="66" charset="0"/>
              </a:rPr>
              <a:t>, сохранение и укрепление здоровья детей, </a:t>
            </a:r>
            <a:endParaRPr lang="ru-RU" sz="3200" dirty="0" smtClean="0">
              <a:solidFill>
                <a:srgbClr val="3333CC"/>
              </a:solidFill>
              <a:latin typeface="Monotype Corsiva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dirty="0" smtClean="0">
                <a:solidFill>
                  <a:srgbClr val="3333CC"/>
                </a:solidFill>
                <a:latin typeface="Monotype Corsiva" pitchFamily="66" charset="0"/>
              </a:rPr>
              <a:t>снижение </a:t>
            </a:r>
            <a:r>
              <a:rPr lang="ru-RU" sz="3200" dirty="0">
                <a:solidFill>
                  <a:srgbClr val="3333CC"/>
                </a:solidFill>
                <a:latin typeface="Monotype Corsiva" pitchFamily="66" charset="0"/>
              </a:rPr>
              <a:t>заболеваемости , </a:t>
            </a:r>
            <a:endParaRPr lang="ru-RU" sz="3200" dirty="0" smtClean="0">
              <a:solidFill>
                <a:srgbClr val="3333CC"/>
              </a:solidFill>
              <a:latin typeface="Monotype Corsiva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dirty="0" smtClean="0">
                <a:solidFill>
                  <a:srgbClr val="3333CC"/>
                </a:solidFill>
                <a:latin typeface="Monotype Corsiva" pitchFamily="66" charset="0"/>
              </a:rPr>
              <a:t>коррекция </a:t>
            </a:r>
            <a:r>
              <a:rPr lang="ru-RU" sz="3200" dirty="0">
                <a:solidFill>
                  <a:srgbClr val="3333CC"/>
                </a:solidFill>
                <a:latin typeface="Monotype Corsiva" pitchFamily="66" charset="0"/>
              </a:rPr>
              <a:t>имеющихся недостатков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dirty="0" smtClean="0">
                <a:solidFill>
                  <a:srgbClr val="3333CC"/>
                </a:solidFill>
                <a:latin typeface="Monotype Corsiva" pitchFamily="66" charset="0"/>
              </a:rPr>
              <a:t>приобщение </a:t>
            </a:r>
            <a:r>
              <a:rPr lang="ru-RU" sz="3200" dirty="0">
                <a:solidFill>
                  <a:srgbClr val="3333CC"/>
                </a:solidFill>
                <a:latin typeface="Monotype Corsiva" pitchFamily="66" charset="0"/>
              </a:rPr>
              <a:t>к здоровому образу </a:t>
            </a:r>
            <a:r>
              <a:rPr lang="ru-RU" sz="3200" dirty="0" smtClean="0">
                <a:solidFill>
                  <a:srgbClr val="3333CC"/>
                </a:solidFill>
                <a:latin typeface="Monotype Corsiva" pitchFamily="66" charset="0"/>
              </a:rPr>
              <a:t>жизни.</a:t>
            </a:r>
            <a:r>
              <a:rPr lang="ru-RU" sz="18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800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285750" y="1285875"/>
            <a:ext cx="385763" cy="385763"/>
          </a:xfrm>
          <a:prstGeom prst="flowChartConnector">
            <a:avLst/>
          </a:prstGeom>
          <a:gradFill flip="none" rotWithShape="1">
            <a:gsLst>
              <a:gs pos="0">
                <a:srgbClr val="EE86DF">
                  <a:tint val="66000"/>
                  <a:satMod val="160000"/>
                </a:srgbClr>
              </a:gs>
              <a:gs pos="50000">
                <a:srgbClr val="EE86DF">
                  <a:tint val="44500"/>
                  <a:satMod val="160000"/>
                </a:srgbClr>
              </a:gs>
              <a:gs pos="100000">
                <a:srgbClr val="EE86D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E85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6267841" y="164307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143875" y="1571625"/>
            <a:ext cx="385763" cy="385763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791129" y="5271494"/>
            <a:ext cx="385762" cy="38576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864394" y="5271494"/>
            <a:ext cx="385762" cy="385762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263607" y="4077072"/>
            <a:ext cx="385762" cy="385762"/>
          </a:xfrm>
          <a:prstGeom prst="flowChartConnector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195736" y="164307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5464375"/>
            <a:ext cx="10731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11868253"/>
              </p:ext>
            </p:extLst>
          </p:nvPr>
        </p:nvGraphicFramePr>
        <p:xfrm>
          <a:off x="785786" y="785794"/>
          <a:ext cx="764386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436096" y="285728"/>
            <a:ext cx="3307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задачи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276" y="5387370"/>
            <a:ext cx="8918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Тренировка способствует укреплению </a:t>
            </a:r>
          </a:p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здоровья детей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9" name="Рисунок 8" descr="kl26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28625"/>
            <a:ext cx="1643063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лок-схема: узел 9"/>
          <p:cNvSpPr/>
          <p:nvPr/>
        </p:nvSpPr>
        <p:spPr>
          <a:xfrm>
            <a:off x="285750" y="1285875"/>
            <a:ext cx="385763" cy="385763"/>
          </a:xfrm>
          <a:prstGeom prst="flowChartConnector">
            <a:avLst/>
          </a:prstGeom>
          <a:gradFill flip="none" rotWithShape="1">
            <a:gsLst>
              <a:gs pos="0">
                <a:srgbClr val="EE86DF">
                  <a:tint val="66000"/>
                  <a:satMod val="160000"/>
                </a:srgbClr>
              </a:gs>
              <a:gs pos="50000">
                <a:srgbClr val="EE86DF">
                  <a:tint val="44500"/>
                  <a:satMod val="160000"/>
                </a:srgbClr>
              </a:gs>
              <a:gs pos="100000">
                <a:srgbClr val="EE86D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E85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85737" y="6271707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8286750" y="2357438"/>
            <a:ext cx="457200" cy="428625"/>
          </a:xfrm>
          <a:prstGeom prst="flowChartConnec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143625" y="1143000"/>
            <a:ext cx="385763" cy="385763"/>
          </a:xfrm>
          <a:prstGeom prst="flowChartConnector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7858125" y="6000750"/>
            <a:ext cx="500063" cy="528638"/>
          </a:xfrm>
          <a:prstGeom prst="flowChartConnector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13168" y="3429000"/>
            <a:ext cx="528638" cy="500066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711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Условие первое. </a:t>
            </a:r>
            <a:endParaRPr lang="ru-RU" sz="44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Тренирующая нагрузка. </a:t>
            </a:r>
            <a:r>
              <a:rPr lang="ru-RU" dirty="0" smtClean="0">
                <a:solidFill>
                  <a:srgbClr val="3333CC"/>
                </a:solidFill>
                <a:latin typeface="Monotype Corsiva" pitchFamily="66" charset="0"/>
              </a:rPr>
              <a:t>Физкультурные занятия  с детьми  дошкольного   возраста  должны  оказывать тренирующее воздействие на организм ребенка   (В.П.   Юрков,   В.Г.   Фролов,  Е.Н. Вавилова, Ю.Ф. </a:t>
            </a:r>
            <a:r>
              <a:rPr lang="ru-RU" dirty="0" err="1" smtClean="0">
                <a:solidFill>
                  <a:srgbClr val="3333CC"/>
                </a:solidFill>
                <a:latin typeface="Monotype Corsiva" pitchFamily="66" charset="0"/>
              </a:rPr>
              <a:t>Змановский</a:t>
            </a:r>
            <a:r>
              <a:rPr lang="ru-RU" dirty="0" smtClean="0">
                <a:solidFill>
                  <a:srgbClr val="3333CC"/>
                </a:solidFill>
                <a:latin typeface="Monotype Corsiva" pitchFamily="66" charset="0"/>
              </a:rPr>
              <a:t>).   </a:t>
            </a: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Тренирующий   эффект </a:t>
            </a:r>
            <a:r>
              <a:rPr lang="ru-RU" dirty="0" smtClean="0">
                <a:solidFill>
                  <a:srgbClr val="3333CC"/>
                </a:solidFill>
                <a:latin typeface="Monotype Corsiva" pitchFamily="66" charset="0"/>
              </a:rPr>
              <a:t>достигается при ЧСС, равной  140-160 ударов в минуту. В отличие от детей других возрастных групп, организм     старших     дошкольников обладает высокими регуляторными способностями,  но  использовать необходимо только физические нагрузки, адекватные возрастным  возможностям. </a:t>
            </a:r>
          </a:p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86" y="6192838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7" y="3157289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30054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узел 6"/>
          <p:cNvSpPr/>
          <p:nvPr/>
        </p:nvSpPr>
        <p:spPr>
          <a:xfrm>
            <a:off x="6950868" y="5803107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28" y="815717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4143375" y="357188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750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Условие второе. </a:t>
            </a:r>
            <a:endParaRPr lang="ru-RU" sz="44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Аэробный эффект.</a:t>
            </a:r>
            <a:endParaRPr lang="ru-RU" sz="3200" i="1" dirty="0" smtClean="0"/>
          </a:p>
          <a:p>
            <a:pPr marL="0" indent="0">
              <a:buNone/>
            </a:pPr>
            <a:r>
              <a:rPr lang="ru-RU" sz="2800" i="1" dirty="0" smtClean="0">
                <a:solidFill>
                  <a:srgbClr val="3333CC"/>
                </a:solidFill>
                <a:latin typeface="Monotype Corsiva" pitchFamily="66" charset="0"/>
              </a:rPr>
              <a:t>При указанной выше ЧСС развиваются  аэробные возможности организма, показателем которых является максимальный объем кислорода, который организм может усвоить за 1 минуту. Аэробные возможности являются физиологической основой общей выносливости и физической работоспособности. </a:t>
            </a:r>
          </a:p>
          <a:p>
            <a:endParaRPr lang="ru-RU" i="1" dirty="0">
              <a:latin typeface="Monotype Corsiva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45" y="5321815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853609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узел 6"/>
          <p:cNvSpPr/>
          <p:nvPr/>
        </p:nvSpPr>
        <p:spPr>
          <a:xfrm>
            <a:off x="616509" y="5729802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131583" y="548680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707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Условие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третье. </a:t>
            </a:r>
            <a:endParaRPr lang="ru-RU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65662"/>
          </a:xfrm>
        </p:spPr>
        <p:txBody>
          <a:bodyPr/>
          <a:lstStyle/>
          <a:p>
            <a:endParaRPr lang="ru-RU" sz="2800" i="1" dirty="0" smtClean="0">
              <a:solidFill>
                <a:srgbClr val="3333CC"/>
              </a:solidFill>
            </a:endParaRPr>
          </a:p>
          <a:p>
            <a:r>
              <a:rPr lang="ru-RU" sz="2800" i="1" dirty="0" smtClean="0">
                <a:solidFill>
                  <a:srgbClr val="3333CC"/>
                </a:solidFill>
              </a:rPr>
              <a:t>Восстанавливающие   упражнения.</a:t>
            </a:r>
          </a:p>
          <a:p>
            <a:r>
              <a:rPr lang="ru-RU" sz="2800" i="1" dirty="0" smtClean="0">
                <a:solidFill>
                  <a:srgbClr val="3333CC"/>
                </a:solidFill>
              </a:rPr>
              <a:t> После интенсивных движений предусмотрены паузы для восстановления пульса до исходного уровня. Только после того, как пульс придет в норму, можно предложить детям другие виды упражнений.</a:t>
            </a:r>
          </a:p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01" y="4858047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73" y="1484784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узел 5"/>
          <p:cNvSpPr/>
          <p:nvPr/>
        </p:nvSpPr>
        <p:spPr>
          <a:xfrm>
            <a:off x="1299932" y="5251108"/>
            <a:ext cx="385763" cy="38576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143750" y="6215063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143375" y="357188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18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Условие четвертое.</a:t>
            </a:r>
            <a:endParaRPr lang="ru-RU" sz="44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3333CC"/>
                </a:solidFill>
                <a:latin typeface="Monotype Corsiva" pitchFamily="66" charset="0"/>
              </a:rPr>
              <a:t>Упражнения на координацию движений, на равновесие, прыжки и др.</a:t>
            </a:r>
          </a:p>
          <a:p>
            <a:r>
              <a:rPr lang="ru-RU" sz="3200" i="1" dirty="0" smtClean="0">
                <a:solidFill>
                  <a:srgbClr val="3333CC"/>
                </a:solidFill>
                <a:latin typeface="Monotype Corsiva" pitchFamily="66" charset="0"/>
              </a:rPr>
              <a:t> Они развивают координационные механизмы нервной системы, способствуют психическому развитию, поэтому являются обязательным  компонентом физкультурного занятия.</a:t>
            </a:r>
            <a:endParaRPr lang="ru-RU" sz="3200" i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09" y="4953198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узел 5"/>
          <p:cNvSpPr/>
          <p:nvPr/>
        </p:nvSpPr>
        <p:spPr>
          <a:xfrm>
            <a:off x="899592" y="5157192"/>
            <a:ext cx="385763" cy="38576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143750" y="6215063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143375" y="357188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553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Условие пятое.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40"/>
          </a:xfrm>
        </p:spPr>
        <p:txBody>
          <a:bodyPr/>
          <a:lstStyle/>
          <a:p>
            <a:r>
              <a:rPr lang="ru-RU" i="1" dirty="0" smtClean="0">
                <a:solidFill>
                  <a:srgbClr val="3333CC"/>
                </a:solidFill>
              </a:rPr>
              <a:t>Эмоциональная разрядка.</a:t>
            </a:r>
          </a:p>
          <a:p>
            <a:r>
              <a:rPr lang="ru-RU" i="1" dirty="0" smtClean="0">
                <a:solidFill>
                  <a:srgbClr val="3333CC"/>
                </a:solidFill>
              </a:rPr>
              <a:t> При работе на тренажерах дети испытывают эмоциональное напряжение, </a:t>
            </a:r>
          </a:p>
          <a:p>
            <a:r>
              <a:rPr lang="ru-RU" i="1" dirty="0" smtClean="0">
                <a:solidFill>
                  <a:srgbClr val="3333CC"/>
                </a:solidFill>
              </a:rPr>
              <a:t>поэтому необходимо создавать ситуации (например, специальные оздоровительные игры), способствующие эмоциональной разрядке. Она позволяет детям сбросить накопившееся  физическое и психическое </a:t>
            </a:r>
          </a:p>
          <a:p>
            <a:r>
              <a:rPr lang="ru-RU" i="1" dirty="0" smtClean="0">
                <a:solidFill>
                  <a:srgbClr val="3333CC"/>
                </a:solidFill>
              </a:rPr>
              <a:t>напряжение, повышает способность организма усваивать кислород. Другими словами, эмоциональная разрядка дает двойной оздоровительный эффект.</a:t>
            </a:r>
          </a:p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25" y="4221088"/>
            <a:ext cx="4079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2" y="2187153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узел 5"/>
          <p:cNvSpPr/>
          <p:nvPr/>
        </p:nvSpPr>
        <p:spPr>
          <a:xfrm>
            <a:off x="467544" y="550069"/>
            <a:ext cx="385763" cy="38576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143750" y="6215063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6395342" y="164307"/>
            <a:ext cx="385763" cy="385762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600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1308</TotalTime>
  <Words>822</Words>
  <Application>Microsoft Office PowerPoint</Application>
  <PresentationFormat>Экран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</vt:lpstr>
      <vt:lpstr>           «Я не боюсь еще и еще раз повторить: забота о здоровье – это важнейший труд воспитателя. От жизнерадостности, бодрости детей зависит их  духовная жизнь, мировоззрение, умственное развитие, прочность знаний,  вера в свои силы»                                                    В.А.Сухомлинский                                            </vt:lpstr>
      <vt:lpstr>Цель работы </vt:lpstr>
      <vt:lpstr>Презентация PowerPoint</vt:lpstr>
      <vt:lpstr>Условие первое. </vt:lpstr>
      <vt:lpstr>Условие второе. </vt:lpstr>
      <vt:lpstr>Условие третье. </vt:lpstr>
      <vt:lpstr>Условие четвертое.</vt:lpstr>
      <vt:lpstr> Условие пятое. </vt:lpstr>
      <vt:lpstr>Требования к использованию тренажёров</vt:lpstr>
      <vt:lpstr>Методические рекомендации</vt:lpstr>
      <vt:lpstr>Тренажёры простейшего типа</vt:lpstr>
      <vt:lpstr>Методика проведения занятий с простейшими тренажерами. </vt:lpstr>
      <vt:lpstr>Методика проведения занятий c тренажерами сложного устройства 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Архангельск</dc:title>
  <dc:creator>1</dc:creator>
  <cp:lastModifiedBy>1</cp:lastModifiedBy>
  <cp:revision>68</cp:revision>
  <dcterms:created xsi:type="dcterms:W3CDTF">2006-12-11T16:26:00Z</dcterms:created>
  <dcterms:modified xsi:type="dcterms:W3CDTF">2014-11-30T10:41:03Z</dcterms:modified>
</cp:coreProperties>
</file>