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81" r:id="rId2"/>
    <p:sldId id="285" r:id="rId3"/>
    <p:sldId id="263" r:id="rId4"/>
    <p:sldId id="261" r:id="rId5"/>
    <p:sldId id="262" r:id="rId6"/>
    <p:sldId id="264" r:id="rId7"/>
    <p:sldId id="265" r:id="rId8"/>
    <p:sldId id="266" r:id="rId9"/>
    <p:sldId id="267" r:id="rId10"/>
    <p:sldId id="270" r:id="rId11"/>
    <p:sldId id="271" r:id="rId12"/>
    <p:sldId id="268" r:id="rId13"/>
    <p:sldId id="269" r:id="rId14"/>
    <p:sldId id="273" r:id="rId15"/>
    <p:sldId id="275" r:id="rId16"/>
    <p:sldId id="274" r:id="rId17"/>
    <p:sldId id="277" r:id="rId18"/>
    <p:sldId id="279" r:id="rId19"/>
    <p:sldId id="280" r:id="rId20"/>
    <p:sldId id="286" r:id="rId21"/>
    <p:sldId id="287" r:id="rId22"/>
    <p:sldId id="288" r:id="rId23"/>
    <p:sldId id="278" r:id="rId24"/>
    <p:sldId id="28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00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бег</c:v>
                </c:pt>
                <c:pt idx="1">
                  <c:v>прыжки</c:v>
                </c:pt>
                <c:pt idx="2">
                  <c:v>метание</c:v>
                </c:pt>
                <c:pt idx="3">
                  <c:v>ходьба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0.51</c:v>
                </c:pt>
                <c:pt idx="1">
                  <c:v>0.52</c:v>
                </c:pt>
                <c:pt idx="2">
                  <c:v>0.54</c:v>
                </c:pt>
                <c:pt idx="3">
                  <c:v>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бег</c:v>
                </c:pt>
                <c:pt idx="1">
                  <c:v>прыжки</c:v>
                </c:pt>
                <c:pt idx="2">
                  <c:v>метание</c:v>
                </c:pt>
                <c:pt idx="3">
                  <c:v>ходьба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0.65</c:v>
                </c:pt>
                <c:pt idx="1">
                  <c:v>0.62</c:v>
                </c:pt>
                <c:pt idx="2" formatCode="0.0%">
                  <c:v>0.68</c:v>
                </c:pt>
                <c:pt idx="3" formatCode="0.0%">
                  <c:v>0.89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бег</c:v>
                </c:pt>
                <c:pt idx="1">
                  <c:v>прыжки</c:v>
                </c:pt>
                <c:pt idx="2">
                  <c:v>метание</c:v>
                </c:pt>
                <c:pt idx="3">
                  <c:v>ходьба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0.79</c:v>
                </c:pt>
                <c:pt idx="1">
                  <c:v>0.77</c:v>
                </c:pt>
                <c:pt idx="2">
                  <c:v>0.82</c:v>
                </c:pt>
                <c:pt idx="3">
                  <c:v>0.96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8069504"/>
        <c:axId val="458071040"/>
      </c:barChart>
      <c:catAx>
        <c:axId val="458069504"/>
        <c:scaling>
          <c:orientation val="minMax"/>
        </c:scaling>
        <c:delete val="0"/>
        <c:axPos val="b"/>
        <c:majorTickMark val="out"/>
        <c:minorTickMark val="none"/>
        <c:tickLblPos val="nextTo"/>
        <c:crossAx val="458071040"/>
        <c:crosses val="autoZero"/>
        <c:auto val="1"/>
        <c:lblAlgn val="ctr"/>
        <c:lblOffset val="100"/>
        <c:noMultiLvlLbl val="0"/>
      </c:catAx>
      <c:valAx>
        <c:axId val="45807104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458069504"/>
        <c:crosses val="autoZero"/>
        <c:crossBetween val="between"/>
      </c:valAx>
      <c:dTable>
        <c:showHorzBorder val="1"/>
        <c:showVertBorder val="1"/>
        <c:showOutline val="1"/>
        <c:showKeys val="0"/>
      </c:dTable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3065A-B75F-4B94-B8C1-7D607EFB2B47}" type="datetimeFigureOut">
              <a:rPr lang="ru-RU" smtClean="0"/>
              <a:t>27.08.2012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C741-A3A1-4C4B-82C1-622BA5C65A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3065A-B75F-4B94-B8C1-7D607EFB2B47}" type="datetimeFigureOut">
              <a:rPr lang="ru-RU" smtClean="0"/>
              <a:t>27.08.2012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C741-A3A1-4C4B-82C1-622BA5C65A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3065A-B75F-4B94-B8C1-7D607EFB2B47}" type="datetimeFigureOut">
              <a:rPr lang="ru-RU" smtClean="0"/>
              <a:t>27.08.2012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C741-A3A1-4C4B-82C1-622BA5C65AA3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3065A-B75F-4B94-B8C1-7D607EFB2B47}" type="datetimeFigureOut">
              <a:rPr lang="ru-RU" smtClean="0"/>
              <a:t>27.08.2012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C741-A3A1-4C4B-82C1-622BA5C65AA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3065A-B75F-4B94-B8C1-7D607EFB2B47}" type="datetimeFigureOut">
              <a:rPr lang="ru-RU" smtClean="0"/>
              <a:t>27.08.2012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C741-A3A1-4C4B-82C1-622BA5C65A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3065A-B75F-4B94-B8C1-7D607EFB2B47}" type="datetimeFigureOut">
              <a:rPr lang="ru-RU" smtClean="0"/>
              <a:t>27.08.2012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C741-A3A1-4C4B-82C1-622BA5C65AA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3065A-B75F-4B94-B8C1-7D607EFB2B47}" type="datetimeFigureOut">
              <a:rPr lang="ru-RU" smtClean="0"/>
              <a:t>27.08.2012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C741-A3A1-4C4B-82C1-622BA5C65A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3065A-B75F-4B94-B8C1-7D607EFB2B47}" type="datetimeFigureOut">
              <a:rPr lang="ru-RU" smtClean="0"/>
              <a:t>27.08.2012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C741-A3A1-4C4B-82C1-622BA5C65A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3065A-B75F-4B94-B8C1-7D607EFB2B47}" type="datetimeFigureOut">
              <a:rPr lang="ru-RU" smtClean="0"/>
              <a:t>27.08.2012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C741-A3A1-4C4B-82C1-622BA5C65A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3065A-B75F-4B94-B8C1-7D607EFB2B47}" type="datetimeFigureOut">
              <a:rPr lang="ru-RU" smtClean="0"/>
              <a:t>27.08.2012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C741-A3A1-4C4B-82C1-622BA5C65AA3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3065A-B75F-4B94-B8C1-7D607EFB2B47}" type="datetimeFigureOut">
              <a:rPr lang="ru-RU" smtClean="0"/>
              <a:t>27.08.2012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C741-A3A1-4C4B-82C1-622BA5C65AA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263065A-B75F-4B94-B8C1-7D607EFB2B47}" type="datetimeFigureOut">
              <a:rPr lang="ru-RU" smtClean="0"/>
              <a:t>27.08.2012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35CC741-A3A1-4C4B-82C1-622BA5C65AA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package" Target="../embeddings/_________Microsoft_Word1.docx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74" y="1628800"/>
            <a:ext cx="9144000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WordArt 7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xfrm>
            <a:off x="457200" y="980728"/>
            <a:ext cx="8229600" cy="172819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ru-RU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Муниципальное дошкольное образовательное учреждение</a:t>
            </a:r>
          </a:p>
          <a:p>
            <a:pPr algn="ctr"/>
            <a:r>
              <a:rPr lang="ru-RU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 детский сад комбинированного вида №1 «Сказка»</a:t>
            </a:r>
          </a:p>
        </p:txBody>
      </p:sp>
    </p:spTree>
    <p:extLst>
      <p:ext uri="{BB962C8B-B14F-4D97-AF65-F5344CB8AC3E}">
        <p14:creationId xmlns:p14="http://schemas.microsoft.com/office/powerpoint/2010/main" val="194827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0196" cy="677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43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82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5" y="24104"/>
            <a:ext cx="9396536" cy="683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79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63489"/>
            <a:ext cx="9612561" cy="7821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55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111116"/>
              </p:ext>
            </p:extLst>
          </p:nvPr>
        </p:nvGraphicFramePr>
        <p:xfrm>
          <a:off x="-73078" y="0"/>
          <a:ext cx="929015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Документ" r:id="rId4" imgW="10380061" imgH="7401839" progId="Word.Document.12">
                  <p:embed/>
                </p:oleObj>
              </mc:Choice>
              <mc:Fallback>
                <p:oleObj name="Документ" r:id="rId4" imgW="10380061" imgH="740183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73078" y="0"/>
                        <a:ext cx="929015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698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1694107"/>
              </p:ext>
            </p:extLst>
          </p:nvPr>
        </p:nvGraphicFramePr>
        <p:xfrm>
          <a:off x="899592" y="1813426"/>
          <a:ext cx="780491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Сравнительный анализ физической подготовленности детей на момент эксперимента 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30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338328"/>
            <a:ext cx="7355160" cy="1434488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Анализ физической подготовленности детей санаторных групп 2011-2012 учебный год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5506"/>
            <a:ext cx="9144000" cy="451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90182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06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Пользователь\Мои документы\Мои рисунки\Организатор клипов (Microsoft)\j039781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1678782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3"/>
          <p:cNvSpPr>
            <a:spLocks noGrp="1" noChangeArrowheads="1"/>
          </p:cNvSpPr>
          <p:nvPr>
            <p:ph type="ctrTitle"/>
          </p:nvPr>
        </p:nvSpPr>
        <p:spPr>
          <a:xfrm>
            <a:off x="428625" y="428625"/>
            <a:ext cx="8058150" cy="1071563"/>
          </a:xfrm>
          <a:prstGeom prst="roundRect">
            <a:avLst>
              <a:gd name="adj" fmla="val 16667"/>
            </a:avLst>
          </a:prstGeom>
          <a:ln w="38100">
            <a:solidFill>
              <a:srgbClr val="F2F2F2"/>
            </a:solidFill>
            <a:rou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2800" b="1" dirty="0" err="1" smtClean="0">
                <a:solidFill>
                  <a:srgbClr val="0000CC"/>
                </a:solidFill>
                <a:latin typeface="Arial" pitchFamily="34" charset="0"/>
              </a:rPr>
              <a:t>Здоровьесберегающие</a:t>
            </a:r>
            <a:r>
              <a:rPr lang="ru-RU" sz="2800" b="1" dirty="0" smtClean="0">
                <a:solidFill>
                  <a:srgbClr val="0000CC"/>
                </a:solidFill>
                <a:latin typeface="Arial" pitchFamily="34" charset="0"/>
              </a:rPr>
              <a:t> технологии</a:t>
            </a:r>
            <a:endParaRPr lang="ru-RU" sz="2800" b="1" dirty="0">
              <a:solidFill>
                <a:srgbClr val="0000CC"/>
              </a:solidFill>
              <a:latin typeface="Arial" pitchFamily="34" charset="0"/>
            </a:endParaRPr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4074"/>
            <a:ext cx="1514475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00063" y="1785938"/>
            <a:ext cx="8215312" cy="4286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Технологии сохранения и стимулирования здоровья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rot="5400000">
            <a:off x="606425" y="2392363"/>
            <a:ext cx="357187" cy="158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>
            <a:off x="2894013" y="2392363"/>
            <a:ext cx="357187" cy="158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>
            <a:off x="7894638" y="2392363"/>
            <a:ext cx="357187" cy="158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5400000">
            <a:off x="6394450" y="2392363"/>
            <a:ext cx="357187" cy="158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214313" y="2571750"/>
            <a:ext cx="1571625" cy="4286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релаксация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928813" y="2571750"/>
            <a:ext cx="1428750" cy="4286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Динамические паузы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500938" y="2571750"/>
            <a:ext cx="1285875" cy="4286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Гимнастика пальчиковая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715000" y="2571750"/>
            <a:ext cx="1714500" cy="4286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Подвижные и спортивные игры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rot="5400000">
            <a:off x="3751263" y="2392363"/>
            <a:ext cx="357187" cy="158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3500438" y="2571750"/>
            <a:ext cx="1785937" cy="6429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Гимнастика дыхательная по </a:t>
            </a:r>
            <a:r>
              <a:rPr lang="ru-RU" sz="11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Стрельниковой</a:t>
            </a:r>
            <a:r>
              <a:rPr lang="ru-RU" sz="11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А.Н.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 rot="5400000">
            <a:off x="5144294" y="2642394"/>
            <a:ext cx="857250" cy="158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5357813" y="3071813"/>
            <a:ext cx="2000250" cy="4286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Гимнастика после сна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 rot="5400000">
            <a:off x="1428750" y="2643188"/>
            <a:ext cx="857250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Скругленный прямоугольник 27"/>
          <p:cNvSpPr/>
          <p:nvPr/>
        </p:nvSpPr>
        <p:spPr>
          <a:xfrm>
            <a:off x="857250" y="3071813"/>
            <a:ext cx="2000250" cy="4286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Гимнастика для глаз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28625" y="3643313"/>
            <a:ext cx="8215313" cy="4286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Технологии обучения здоровому образу жизни</a:t>
            </a:r>
          </a:p>
        </p:txBody>
      </p:sp>
      <p:cxnSp>
        <p:nvCxnSpPr>
          <p:cNvPr id="27" name="Прямая со стрелкой 26"/>
          <p:cNvCxnSpPr/>
          <p:nvPr/>
        </p:nvCxnSpPr>
        <p:spPr>
          <a:xfrm rot="5400000">
            <a:off x="4537075" y="4249738"/>
            <a:ext cx="357187" cy="158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5400000">
            <a:off x="2608263" y="4249738"/>
            <a:ext cx="357187" cy="158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5400000">
            <a:off x="536575" y="4249738"/>
            <a:ext cx="357187" cy="158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5400000">
            <a:off x="6251575" y="4249738"/>
            <a:ext cx="357187" cy="158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5400000">
            <a:off x="7966075" y="4249738"/>
            <a:ext cx="357187" cy="158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Скругленный прямоугольник 34"/>
          <p:cNvSpPr/>
          <p:nvPr/>
        </p:nvSpPr>
        <p:spPr>
          <a:xfrm>
            <a:off x="214313" y="4429125"/>
            <a:ext cx="1428750" cy="4286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Физкультурные занятия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785938" y="4429125"/>
            <a:ext cx="2000250" cy="7143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Точечный </a:t>
            </a:r>
            <a:endPara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самомассаж</a:t>
            </a:r>
            <a:endParaRPr lang="ru-RU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929063" y="4429125"/>
            <a:ext cx="1571625" cy="4286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стретчинг</a:t>
            </a:r>
            <a:endParaRPr lang="ru-RU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5643563" y="4429125"/>
            <a:ext cx="1736725" cy="9445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>
                <a:solidFill>
                  <a:srgbClr val="002060"/>
                </a:solidFill>
                <a:latin typeface="Arial" charset="0"/>
                <a:cs typeface="Arial" charset="0"/>
              </a:rPr>
              <a:t>Цикл познавательных занятий «самопознание»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524750" y="4437063"/>
            <a:ext cx="1428750" cy="7207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НОД из </a:t>
            </a:r>
            <a:r>
              <a:rPr lang="ru-RU" sz="1200" b="1" dirty="0">
                <a:solidFill>
                  <a:srgbClr val="002060"/>
                </a:solidFill>
                <a:latin typeface="Arial" charset="0"/>
                <a:cs typeface="Arial" charset="0"/>
              </a:rPr>
              <a:t>серии «здоровье</a:t>
            </a:r>
            <a:r>
              <a:rPr lang="ru-RU" sz="12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» </a:t>
            </a:r>
            <a:endParaRPr lang="ru-RU" sz="12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500063" y="5429250"/>
            <a:ext cx="8215312" cy="4286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Коррекционные технологии</a:t>
            </a:r>
          </a:p>
        </p:txBody>
      </p:sp>
      <p:cxnSp>
        <p:nvCxnSpPr>
          <p:cNvPr id="41" name="Прямая со стрелкой 40"/>
          <p:cNvCxnSpPr/>
          <p:nvPr/>
        </p:nvCxnSpPr>
        <p:spPr>
          <a:xfrm rot="5400000">
            <a:off x="679450" y="6035675"/>
            <a:ext cx="357188" cy="158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rot="5400000">
            <a:off x="3889375" y="6054725"/>
            <a:ext cx="357188" cy="158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Скругленный прямоугольник 43"/>
          <p:cNvSpPr/>
          <p:nvPr/>
        </p:nvSpPr>
        <p:spPr>
          <a:xfrm>
            <a:off x="214313" y="6215063"/>
            <a:ext cx="2000250" cy="5000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Технологии коррекции поведения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627313" y="6237288"/>
            <a:ext cx="2870200" cy="4286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>
                <a:solidFill>
                  <a:srgbClr val="002060"/>
                </a:solidFill>
                <a:latin typeface="Arial" charset="0"/>
                <a:cs typeface="Arial" charset="0"/>
              </a:rPr>
              <a:t>Технология музыкального воздействия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7500938" y="6215063"/>
            <a:ext cx="1428750" cy="4286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логоритмика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Прямая со стрелкой 47"/>
          <p:cNvCxnSpPr/>
          <p:nvPr/>
        </p:nvCxnSpPr>
        <p:spPr>
          <a:xfrm rot="5400000">
            <a:off x="8037513" y="6035675"/>
            <a:ext cx="357188" cy="158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Скругленный прямоугольник 48"/>
          <p:cNvSpPr/>
          <p:nvPr/>
        </p:nvSpPr>
        <p:spPr>
          <a:xfrm>
            <a:off x="5715000" y="6215063"/>
            <a:ext cx="1571625" cy="5000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Артикуляционная </a:t>
            </a:r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гимнастика</a:t>
            </a:r>
          </a:p>
        </p:txBody>
      </p:sp>
      <p:cxnSp>
        <p:nvCxnSpPr>
          <p:cNvPr id="50" name="Прямая со стрелкой 49"/>
          <p:cNvCxnSpPr/>
          <p:nvPr/>
        </p:nvCxnSpPr>
        <p:spPr>
          <a:xfrm rot="5400000">
            <a:off x="6313777" y="6059271"/>
            <a:ext cx="357188" cy="158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34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Морские ванны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Елена\Desktop\фото конф\слайд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" y="1246030"/>
            <a:ext cx="5088791" cy="3983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Елена\Desktop\фото конф\слайд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30" y="1542372"/>
            <a:ext cx="6119996" cy="4079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6911370" cy="4505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 descr="C:\Users\Елена\Desktop\фото конф\слайд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95" y="1844824"/>
            <a:ext cx="6758269" cy="4505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00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3" name="Picture 7" descr="C:\Users\Елена\Desktop\день нептуна\день нептуна\IMG_01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185" y="1252894"/>
            <a:ext cx="5973815" cy="4480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1446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Подвижные и спортивные игры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 descr="C:\Users\Елена\Desktop\фото конф\CIMG6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9" y="2846795"/>
            <a:ext cx="5348273" cy="4011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C:\Users\Елена\Pictures\23 февраля\23 февраля 2012г\CIMG46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43257"/>
            <a:ext cx="5472608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Елена\Desktop\фото конф\т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29" y="2348880"/>
            <a:ext cx="6052788" cy="4035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 descr="C:\Users\Елена\Desktop\фото конф\SDC109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98" y="2007198"/>
            <a:ext cx="5587650" cy="4190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C:\Users\Елена\Desktop\фото конф\SDC109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75" y="1628800"/>
            <a:ext cx="5807525" cy="4355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6192688" cy="4647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00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22694"/>
            <a:ext cx="6350819" cy="4767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289" y="1909411"/>
            <a:ext cx="6541678" cy="4914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242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" y="-99392"/>
            <a:ext cx="9155932" cy="68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33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Различные виды гимнастик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Елена\Desktop\фото конф\CIMG62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78" y="1294364"/>
            <a:ext cx="2588418" cy="345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C:\Users\Елена\Desktop\фото конф\CIMG62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1672604"/>
            <a:ext cx="4680520" cy="3510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C:\Users\Елена\Desktop\фото конф\CIMG62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23728"/>
            <a:ext cx="4896544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3" name="Picture 5" descr="C:\Users\Елена\Desktop\фото конф\CIMG62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36912"/>
            <a:ext cx="5472608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4" name="Picture 6" descr="C:\Users\Елена\Desktop\фото конф\SDC111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591" y="1500092"/>
            <a:ext cx="5418889" cy="4064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5191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Работа с родителями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29" y="1412776"/>
            <a:ext cx="5668641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5791200" cy="4352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6353002" cy="4435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008" y="2557296"/>
            <a:ext cx="6278328" cy="4383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0766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1252728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тренажёры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218" name="Picture 2" descr="H:\фото конф\SDC111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5"/>
            <a:ext cx="5718301" cy="4288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 descr="H:\фото конф\SDC110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65" y="1916832"/>
            <a:ext cx="6216691" cy="4662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 descr="H:\фото конф\SDC110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237" y="1228119"/>
            <a:ext cx="6394763" cy="4796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9058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стретчинг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Елена\Desktop\фото конф\CIMG61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6" y="2564904"/>
            <a:ext cx="5616624" cy="4212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Елена\Desktop\фото конф\CIMG6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6192688" cy="4644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Елена\Desktop\фото конф\CIMG61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58770"/>
            <a:ext cx="5904656" cy="4428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1039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476672"/>
            <a:ext cx="7408333" cy="564949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3600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5400" b="1" i="1" dirty="0" smtClean="0">
                <a:solidFill>
                  <a:srgbClr val="FF0000"/>
                </a:solidFill>
              </a:rPr>
              <a:t>Спасибо за внимание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4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" y="0"/>
            <a:ext cx="8964488" cy="6741368"/>
          </a:xfrm>
        </p:spPr>
        <p:txBody>
          <a:bodyPr>
            <a:normAutofit/>
          </a:bodyPr>
          <a:lstStyle/>
          <a:p>
            <a:pPr marL="0"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4000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4000" b="1" i="1" dirty="0">
              <a:solidFill>
                <a:srgbClr val="FF0000"/>
              </a:solidFill>
            </a:endParaRPr>
          </a:p>
          <a:p>
            <a:pPr marL="0"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4000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4400" b="1" i="1" dirty="0" smtClean="0">
                <a:solidFill>
                  <a:srgbClr val="FF0000"/>
                </a:solidFill>
              </a:rPr>
              <a:t>Здоровье </a:t>
            </a:r>
            <a:r>
              <a:rPr lang="ru-RU" sz="4400" b="1" i="1" dirty="0">
                <a:solidFill>
                  <a:srgbClr val="FF0000"/>
                </a:solidFill>
              </a:rPr>
              <a:t>— это то состояние при котором мы можем думать, говорить и действовать правильно.</a:t>
            </a:r>
          </a:p>
          <a:p>
            <a:pPr marL="0"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4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63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18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3" y="2675467"/>
            <a:ext cx="8496944" cy="3450696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ЦЕЛЬ: </a:t>
            </a:r>
            <a:r>
              <a:rPr lang="ru-RU" sz="2800" dirty="0" smtClean="0"/>
              <a:t>оздоровление и реабилитация детей, имеющих </a:t>
            </a:r>
          </a:p>
          <a:p>
            <a:pPr marL="0" indent="0" algn="just">
              <a:buNone/>
            </a:pPr>
            <a:r>
              <a:rPr lang="ru-RU" sz="2800" dirty="0"/>
              <a:t> </a:t>
            </a:r>
            <a:r>
              <a:rPr lang="ru-RU" sz="2800" dirty="0" smtClean="0"/>
              <a:t>          различные отклонения в здоровье,  </a:t>
            </a:r>
          </a:p>
          <a:p>
            <a:pPr marL="0" indent="0" algn="just">
              <a:buNone/>
            </a:pPr>
            <a:r>
              <a:rPr lang="ru-RU" sz="2800" dirty="0" smtClean="0"/>
              <a:t>             полноценное развитие их потенциальных</a:t>
            </a:r>
          </a:p>
          <a:p>
            <a:pPr marL="0" indent="0" algn="just">
              <a:buNone/>
            </a:pPr>
            <a:r>
              <a:rPr lang="ru-RU" sz="2800" dirty="0" smtClean="0"/>
              <a:t>             возможностей, формирование социально-</a:t>
            </a:r>
          </a:p>
          <a:p>
            <a:pPr marL="0" indent="0" algn="just">
              <a:buNone/>
            </a:pPr>
            <a:r>
              <a:rPr lang="ru-RU" sz="2800" dirty="0"/>
              <a:t> </a:t>
            </a:r>
            <a:r>
              <a:rPr lang="ru-RU" sz="2800" dirty="0" smtClean="0"/>
              <a:t>            адаптационных форм поведения.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785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Тема: «Система медико-педагогической работы по оздоровлению детей в ДОУ»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7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9" y="1340768"/>
            <a:ext cx="8352928" cy="4785395"/>
          </a:xfrm>
        </p:spPr>
        <p:txBody>
          <a:bodyPr>
            <a:normAutofit fontScale="85000" lnSpcReduction="10000"/>
          </a:bodyPr>
          <a:lstStyle/>
          <a:p>
            <a:r>
              <a:rPr lang="ru-RU" sz="2600" dirty="0" smtClean="0"/>
              <a:t>1. Разработка модели комплексного медико- психолого-</a:t>
            </a:r>
          </a:p>
          <a:p>
            <a:pPr marL="0" indent="0">
              <a:buNone/>
            </a:pPr>
            <a:r>
              <a:rPr lang="ru-RU" sz="2600" dirty="0" smtClean="0"/>
              <a:t>       педагогического подхода к образованию</a:t>
            </a:r>
          </a:p>
          <a:p>
            <a:pPr marL="0" indent="0">
              <a:buNone/>
            </a:pPr>
            <a:r>
              <a:rPr lang="ru-RU" sz="2600" dirty="0" smtClean="0"/>
              <a:t>       для детей с нарушением речи, опорно-двигательного аппарата, </a:t>
            </a:r>
          </a:p>
          <a:p>
            <a:pPr marL="0" indent="0">
              <a:buNone/>
            </a:pPr>
            <a:r>
              <a:rPr lang="ru-RU" sz="2600" dirty="0"/>
              <a:t> </a:t>
            </a:r>
            <a:r>
              <a:rPr lang="ru-RU" sz="2600" dirty="0" smtClean="0"/>
              <a:t>      </a:t>
            </a:r>
            <a:r>
              <a:rPr lang="ru-RU" sz="2600" dirty="0" err="1" smtClean="0"/>
              <a:t>тубвиражных</a:t>
            </a:r>
            <a:r>
              <a:rPr lang="ru-RU" sz="2600" dirty="0" smtClean="0"/>
              <a:t>, часто и длительно болеющих детей в условиях </a:t>
            </a:r>
          </a:p>
          <a:p>
            <a:pPr marL="0" indent="0">
              <a:buNone/>
            </a:pPr>
            <a:r>
              <a:rPr lang="ru-RU" sz="2600" dirty="0"/>
              <a:t> </a:t>
            </a:r>
            <a:r>
              <a:rPr lang="ru-RU" sz="2600" dirty="0" smtClean="0"/>
              <a:t>      ДОУ.</a:t>
            </a:r>
          </a:p>
          <a:p>
            <a:pPr marL="0" indent="0">
              <a:buNone/>
            </a:pPr>
            <a:r>
              <a:rPr lang="ru-RU" sz="2600" dirty="0" smtClean="0"/>
              <a:t>    2. Разработка организационно-правовой базы ДОУ</a:t>
            </a:r>
          </a:p>
          <a:p>
            <a:pPr marL="0" indent="0">
              <a:buNone/>
            </a:pPr>
            <a:r>
              <a:rPr lang="ru-RU" sz="2600" dirty="0" smtClean="0"/>
              <a:t>        для детей с различными отклонениями в здоровье.</a:t>
            </a:r>
          </a:p>
          <a:p>
            <a:pPr marL="0" indent="0">
              <a:buNone/>
            </a:pPr>
            <a:r>
              <a:rPr lang="ru-RU" sz="2600" dirty="0"/>
              <a:t> </a:t>
            </a:r>
            <a:r>
              <a:rPr lang="ru-RU" sz="2600" dirty="0" smtClean="0"/>
              <a:t>   3. Отслеживание результатов имеющихся патологий</a:t>
            </a:r>
          </a:p>
          <a:p>
            <a:pPr marL="0" indent="0">
              <a:buNone/>
            </a:pPr>
            <a:r>
              <a:rPr lang="ru-RU" sz="2600" dirty="0"/>
              <a:t> </a:t>
            </a:r>
            <a:r>
              <a:rPr lang="ru-RU" sz="2600" dirty="0" smtClean="0"/>
              <a:t>       и общего соматического здоровья, </a:t>
            </a:r>
            <a:r>
              <a:rPr lang="ru-RU" sz="2600" dirty="0" err="1" smtClean="0"/>
              <a:t>психо</a:t>
            </a:r>
            <a:r>
              <a:rPr lang="ru-RU" sz="2600" dirty="0" smtClean="0"/>
              <a:t>-эмоциональной </a:t>
            </a:r>
          </a:p>
          <a:p>
            <a:pPr marL="0" indent="0">
              <a:buNone/>
            </a:pPr>
            <a:r>
              <a:rPr lang="ru-RU" sz="2600" dirty="0"/>
              <a:t> </a:t>
            </a:r>
            <a:r>
              <a:rPr lang="ru-RU" sz="2600" dirty="0" smtClean="0"/>
              <a:t>      сферы, успешного </a:t>
            </a:r>
            <a:r>
              <a:rPr lang="ru-RU" sz="2600" dirty="0" err="1" smtClean="0"/>
              <a:t>воспитательно</a:t>
            </a:r>
            <a:r>
              <a:rPr lang="ru-RU" sz="2600" dirty="0" smtClean="0"/>
              <a:t>-образовательного обучения </a:t>
            </a:r>
          </a:p>
          <a:p>
            <a:pPr marL="0" indent="0">
              <a:buNone/>
            </a:pPr>
            <a:r>
              <a:rPr lang="ru-RU" sz="2600" dirty="0"/>
              <a:t> </a:t>
            </a:r>
            <a:r>
              <a:rPr lang="ru-RU" sz="2600" dirty="0" smtClean="0"/>
              <a:t>      детей участвующих в проекте. </a:t>
            </a:r>
          </a:p>
          <a:p>
            <a:endParaRPr lang="ru-RU" dirty="0" smtClean="0"/>
          </a:p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Задачи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26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556792"/>
            <a:ext cx="7408333" cy="4569371"/>
          </a:xfrm>
        </p:spPr>
        <p:txBody>
          <a:bodyPr/>
          <a:lstStyle/>
          <a:p>
            <a:r>
              <a:rPr lang="ru-RU" dirty="0" smtClean="0"/>
              <a:t>Проведение непрерывного мониторинга состояния здоровья и уровня нервно-психического развития детей.</a:t>
            </a:r>
          </a:p>
          <a:p>
            <a:r>
              <a:rPr lang="ru-RU" dirty="0"/>
              <a:t> </a:t>
            </a:r>
            <a:r>
              <a:rPr lang="ru-RU" dirty="0" smtClean="0"/>
              <a:t>Разработка </a:t>
            </a:r>
            <a:r>
              <a:rPr lang="ru-RU" dirty="0" err="1" smtClean="0"/>
              <a:t>здоровьесберегающих</a:t>
            </a:r>
            <a:r>
              <a:rPr lang="ru-RU" dirty="0" smtClean="0"/>
              <a:t> технологий, направленных на решение оздоровительных задач с учётом социальных, экологических условий города Приморско-Ахтарск.</a:t>
            </a:r>
          </a:p>
          <a:p>
            <a:r>
              <a:rPr lang="ru-RU" dirty="0"/>
              <a:t> </a:t>
            </a:r>
            <a:r>
              <a:rPr lang="ru-RU" dirty="0" smtClean="0"/>
              <a:t>Создание условий для медико-оздоровительной, коррекционно-педагогической помощи детям и родителям.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Основные направления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72121" cy="651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21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3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9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1295</TotalTime>
  <Words>289</Words>
  <Application>Microsoft Office PowerPoint</Application>
  <PresentationFormat>Экран (4:3)</PresentationFormat>
  <Paragraphs>62</Paragraphs>
  <Slides>24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Волна</vt:lpstr>
      <vt:lpstr>Документ</vt:lpstr>
      <vt:lpstr>Муниципальное дошкольное образовательное учреждение  детский сад комбинированного вида №1 «Сказка»</vt:lpstr>
      <vt:lpstr>Презентация PowerPoint</vt:lpstr>
      <vt:lpstr>    </vt:lpstr>
      <vt:lpstr>Тема: «Система медико-педагогической работы по оздоровлению детей в ДОУ»</vt:lpstr>
      <vt:lpstr>Задачи </vt:lpstr>
      <vt:lpstr>Основные направления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Сравнительный анализ физической подготовленности детей на момент эксперимента </vt:lpstr>
      <vt:lpstr>Анализ физической подготовленности детей санаторных групп 2011-2012 учебный год</vt:lpstr>
      <vt:lpstr>Здоровьесберегающие технологии</vt:lpstr>
      <vt:lpstr>Морские ванны</vt:lpstr>
      <vt:lpstr>Подвижные и спортивные игры </vt:lpstr>
      <vt:lpstr>Различные виды гимнастик</vt:lpstr>
      <vt:lpstr>Работа с родителями</vt:lpstr>
      <vt:lpstr>тренажёры</vt:lpstr>
      <vt:lpstr>стретчинг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58</cp:revision>
  <dcterms:created xsi:type="dcterms:W3CDTF">2012-08-22T05:30:16Z</dcterms:created>
  <dcterms:modified xsi:type="dcterms:W3CDTF">2012-08-27T15:19:20Z</dcterms:modified>
</cp:coreProperties>
</file>