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77" r:id="rId7"/>
    <p:sldId id="278" r:id="rId8"/>
    <p:sldId id="261" r:id="rId9"/>
    <p:sldId id="262" r:id="rId10"/>
    <p:sldId id="265" r:id="rId11"/>
    <p:sldId id="279" r:id="rId12"/>
    <p:sldId id="266" r:id="rId13"/>
    <p:sldId id="267" r:id="rId14"/>
    <p:sldId id="280" r:id="rId15"/>
    <p:sldId id="268" r:id="rId16"/>
    <p:sldId id="269" r:id="rId17"/>
    <p:sldId id="281" r:id="rId18"/>
    <p:sldId id="282" r:id="rId19"/>
    <p:sldId id="271" r:id="rId20"/>
    <p:sldId id="283" r:id="rId21"/>
    <p:sldId id="273" r:id="rId22"/>
    <p:sldId id="274" r:id="rId23"/>
    <p:sldId id="275" r:id="rId24"/>
    <p:sldId id="276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приняли участие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1.3648149342211958E-2"/>
                  <c:y val="-1.5067641418245715E-1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98272A7-13D4-43E9-842B-E4D9075D8914}" type="CATEGORYNAME">
                      <a:rPr lang="ru-RU" sz="1600">
                        <a:solidFill>
                          <a:schemeClr val="tx1"/>
                        </a:solidFill>
                      </a:rPr>
                      <a:pPr>
                        <a:defRPr/>
                      </a:pPr>
                      <a:t>[ИМЯ КАТЕГОРИИ]</a:t>
                    </a:fld>
                    <a:r>
                      <a:rPr lang="ru-RU" sz="1600" baseline="0" dirty="0">
                        <a:solidFill>
                          <a:schemeClr val="tx1"/>
                        </a:solidFill>
                      </a:rPr>
                      <a:t>;</a:t>
                    </a:r>
                    <a:r>
                      <a:rPr lang="ru-RU" sz="1600" baseline="0" dirty="0"/>
                      <a:t> </a:t>
                    </a:r>
                    <a:fld id="{FD38FDC3-FED7-4CD2-83A5-BC5E29488D35}" type="VALUE">
                      <a:rPr lang="ru-RU" sz="1600" baseline="0">
                        <a:solidFill>
                          <a:schemeClr val="tx1"/>
                        </a:solidFill>
                      </a:rPr>
                      <a:pPr>
                        <a:defRPr/>
                      </a:pPr>
                      <a:t>[ЗНАЧЕНИЕ]</a:t>
                    </a:fld>
                    <a:endParaRPr lang="ru-RU" sz="16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5.7074079067431824E-2"/>
                  <c:y val="-6.0490430148877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B564025-9BE7-4BF3-BAB3-105BD8818BDC}" type="CATEGORYNAME">
                      <a:rPr lang="ru-RU" sz="1800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r>
                      <a:rPr lang="ru-RU" sz="1400" baseline="0" dirty="0">
                        <a:solidFill>
                          <a:schemeClr val="tx1"/>
                        </a:solidFill>
                      </a:rPr>
                      <a:t>; </a:t>
                    </a:r>
                    <a:fld id="{BCB94C8D-4383-4041-B6DE-3FAFCA91F8BB}" type="VALUE">
                      <a:rPr lang="ru-RU" sz="1600" baseline="0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[ЗНАЧЕНИЕ]</a:t>
                    </a:fld>
                    <a:endParaRPr lang="ru-RU" sz="1400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4.3425929725219865E-2"/>
                  <c:y val="-6.575046755312782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C81EFB3-67DF-41FF-B35A-539F71C21CB2}" type="CATEGORYNAME">
                      <a:rPr lang="ru-RU" sz="1800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r>
                      <a:rPr lang="ru-RU" sz="1600" baseline="0" dirty="0">
                        <a:solidFill>
                          <a:schemeClr val="tx1"/>
                        </a:solidFill>
                      </a:rPr>
                      <a:t>; </a:t>
                    </a:r>
                    <a:fld id="{C461F3AC-3E8E-49C5-898E-4D675FA3186D}" type="VALUE">
                      <a:rPr lang="ru-RU" sz="1600" baseline="0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[ЗНАЧЕНИЕ]</a:t>
                    </a:fld>
                    <a:endParaRPr lang="ru-RU" sz="1600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2.7296298684423938E-2"/>
                  <c:y val="7.8900561063753524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1451489-00F2-4B1D-9DF7-F35BB304EC9A}" type="CATEGORYNAME">
                      <a:rPr lang="ru-RU" sz="1800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r>
                      <a:rPr lang="ru-RU" sz="1400" baseline="0" dirty="0">
                        <a:solidFill>
                          <a:schemeClr val="tx1"/>
                        </a:solidFill>
                      </a:rPr>
                      <a:t>; </a:t>
                    </a:r>
                    <a:fld id="{632EDF0B-11B7-4998-9A2B-57B717DE505B}" type="VALUE">
                      <a:rPr lang="ru-RU" sz="1600" baseline="0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[ЗНАЧЕНИЕ]</a:t>
                    </a:fld>
                    <a:endParaRPr lang="ru-RU" sz="1400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Удовлетворенность качеством образования  воспитанников</c:v>
                </c:pt>
                <c:pt idx="1">
                  <c:v>Способы получения информации об особенностях развития ребёнка в детском саду.</c:v>
                </c:pt>
                <c:pt idx="2">
                  <c:v>Проблемы наиболее характерны для ДОУ</c:v>
                </c:pt>
                <c:pt idx="3">
                  <c:v>Определение приоритетов родителей в области их педагогической грамотности.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173</c:v>
                </c:pt>
                <c:pt idx="1">
                  <c:v>159</c:v>
                </c:pt>
                <c:pt idx="2">
                  <c:v>137</c:v>
                </c:pt>
                <c:pt idx="3">
                  <c:v>183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1EAD136-7F3E-4DD9-BF97-7992F985FC8F}" type="CATEGORYNAME">
                      <a:rPr lang="ru-RU" sz="1600">
                        <a:solidFill>
                          <a:schemeClr val="tx1"/>
                        </a:solidFill>
                      </a:rPr>
                      <a:pPr>
                        <a:defRPr/>
                      </a:pPr>
                      <a:t>[ИМЯ КАТЕГОРИИ]</a:t>
                    </a:fld>
                    <a:r>
                      <a:rPr lang="ru-RU" sz="1600" baseline="0" dirty="0">
                        <a:solidFill>
                          <a:schemeClr val="tx1"/>
                        </a:solidFill>
                      </a:rPr>
                      <a:t>; </a:t>
                    </a:r>
                    <a:fld id="{F4FA4BD3-C67E-4AFA-AF59-F2A4D8B3CA0E}" type="VALUE">
                      <a:rPr lang="ru-RU" sz="1600" baseline="0">
                        <a:solidFill>
                          <a:schemeClr val="tx1"/>
                        </a:solidFill>
                      </a:rPr>
                      <a:pPr>
                        <a:defRPr/>
                      </a:pPr>
                      <a:t>[ЗНАЧЕНИЕ]</a:t>
                    </a:fld>
                    <a:endParaRPr lang="ru-RU" sz="1600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5.1049283862959607E-2"/>
                  <c:y val="-9.7440368125107299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DCF4AB3-00CE-43F9-A4A3-D4518F799F27}" type="CATEGORYNAME">
                      <a:rPr lang="ru-RU" sz="1600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r>
                      <a:rPr lang="ru-RU" sz="1600" baseline="0" dirty="0">
                        <a:solidFill>
                          <a:schemeClr val="tx1"/>
                        </a:solidFill>
                      </a:rPr>
                      <a:t>; </a:t>
                    </a:r>
                    <a:fld id="{16457927-FB1C-4E68-8198-CB6E5CC25D8F}" type="VALUE">
                      <a:rPr lang="ru-RU" sz="1600" baseline="0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[ЗНАЧЕНИЕ]</a:t>
                    </a:fld>
                    <a:endParaRPr lang="ru-RU" sz="1600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F64882A-8AD9-4871-A46E-B5BE807FEC51}" type="CATEGORYNAME">
                      <a:rPr lang="ru-RU" sz="1600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r>
                      <a:rPr lang="ru-RU" sz="1600" baseline="0" dirty="0">
                        <a:solidFill>
                          <a:schemeClr val="tx1"/>
                        </a:solidFill>
                      </a:rPr>
                      <a:t>; </a:t>
                    </a:r>
                    <a:fld id="{2BB4E721-3CC5-4C41-A89C-C67E29AB82BA}" type="VALUE">
                      <a:rPr lang="ru-RU" sz="1600" baseline="0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[ЗНАЧЕНИЕ]</a:t>
                    </a:fld>
                    <a:endParaRPr lang="ru-RU" sz="1600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хотелось бы проводить время с мамой</c:v>
                </c:pt>
                <c:pt idx="1">
                  <c:v>люблю мастерить что - либо</c:v>
                </c:pt>
                <c:pt idx="2">
                  <c:v>нравится участвовать в театральных постановках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0.73</c:v>
                </c:pt>
                <c:pt idx="1">
                  <c:v>0.56000000000000005</c:v>
                </c:pt>
                <c:pt idx="2">
                  <c:v>0.61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A1E5C56-B723-4036-A2F9-E9CFF6DB58EE}" type="CATEGORYNAME">
                      <a:rPr lang="ru-RU">
                        <a:solidFill>
                          <a:schemeClr val="tx1"/>
                        </a:solidFill>
                      </a:rPr>
                      <a:pPr>
                        <a:defRPr/>
                      </a:pPr>
                      <a:t>[ИМЯ КАТЕГОРИИ]</a:t>
                    </a:fld>
                    <a:r>
                      <a:rPr lang="ru-RU" baseline="0" dirty="0">
                        <a:solidFill>
                          <a:schemeClr val="tx1"/>
                        </a:solidFill>
                      </a:rPr>
                      <a:t>; </a:t>
                    </a:r>
                    <a:fld id="{4E6135E8-C342-488D-84B9-CA73AE1C7C85}" type="VALUE">
                      <a:rPr lang="ru-RU" baseline="0">
                        <a:solidFill>
                          <a:schemeClr val="tx1"/>
                        </a:solidFill>
                      </a:rPr>
                      <a:pPr>
                        <a:defRPr/>
                      </a:pPr>
                      <a:t>[ЗНАЧЕНИЕ]</a:t>
                    </a:fld>
                    <a:endParaRPr lang="ru-RU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2D3847E-1757-4CCA-AA4A-F47CE1D8D2DA}" type="CATEGORYNAME">
                      <a:rPr lang="ru-RU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>
                        <a:solidFill>
                          <a:schemeClr val="tx1"/>
                        </a:solidFill>
                      </a:rPr>
                      <a:t>; </a:t>
                    </a:r>
                    <a:fld id="{88C6F7C8-166C-4501-9470-0B892BF745CC}" type="VALUE">
                      <a:rPr lang="ru-RU" baseline="0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[ЗНАЧЕНИЕ]</a:t>
                    </a:fld>
                    <a:endParaRPr lang="ru-RU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554563E-AED0-4990-A14A-00CCCCCEC9EA}" type="CATEGORYNAME">
                      <a:rPr lang="ru-RU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/>
                      <a:t>; </a:t>
                    </a:r>
                    <a:fld id="{A32F369B-9AC1-47D9-8E65-8BC3C26B8FBF}" type="VALUE">
                      <a:rPr lang="ru-RU" baseline="0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[ЗНАЧЕНИЕ]</a:t>
                    </a:fld>
                    <a:endParaRPr lang="ru-RU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хотят работать по старому</c:v>
                </c:pt>
                <c:pt idx="1">
                  <c:v>готовы внедрять в своей группе инновационные формы работы</c:v>
                </c:pt>
                <c:pt idx="2">
                  <c:v>хотят проявить себя и заниматься инновационной деятельностью в рамках садика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0.03</c:v>
                </c:pt>
                <c:pt idx="1">
                  <c:v>0.28000000000000003</c:v>
                </c:pt>
                <c:pt idx="2">
                  <c:v>0.69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0FCB32A-99D8-402B-87CE-8C009B36F889}" type="CATEGORYNAME">
                      <a:rPr lang="ru-RU">
                        <a:solidFill>
                          <a:schemeClr val="tx1"/>
                        </a:solidFill>
                      </a:rPr>
                      <a:pPr>
                        <a:defRPr/>
                      </a:pPr>
                      <a:t>[ИМЯ КАТЕГОРИИ]</a:t>
                    </a:fld>
                    <a:r>
                      <a:rPr lang="ru-RU" baseline="0" dirty="0">
                        <a:solidFill>
                          <a:schemeClr val="tx1"/>
                        </a:solidFill>
                      </a:rPr>
                      <a:t>; </a:t>
                    </a:r>
                    <a:fld id="{EEEC90BD-C407-406F-BCFA-28BB69F337C6}" type="VALUE">
                      <a:rPr lang="ru-RU" baseline="0">
                        <a:solidFill>
                          <a:schemeClr val="tx1"/>
                        </a:solidFill>
                      </a:rPr>
                      <a:pPr>
                        <a:defRPr/>
                      </a:pPr>
                      <a:t>[ЗНАЧЕНИЕ]</a:t>
                    </a:fld>
                    <a:endParaRPr lang="ru-RU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1DE6912-E099-4B76-A535-0361E309EDDA}" type="CATEGORYNAME">
                      <a:rPr lang="ru-RU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>
                        <a:solidFill>
                          <a:schemeClr val="tx1"/>
                        </a:solidFill>
                      </a:rPr>
                      <a:t>; </a:t>
                    </a:r>
                    <a:fld id="{0CC68810-5C37-44C5-98C0-5293B96EA957}" type="VALUE">
                      <a:rPr lang="ru-RU" baseline="0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[ЗНАЧЕНИЕ]</a:t>
                    </a:fld>
                    <a:endParaRPr lang="ru-RU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0.23639582228877801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D8EE45C-30A6-4A38-A019-68DE06E32E77}" type="CATEGORYNAME">
                      <a:rPr lang="ru-RU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>
                        <a:solidFill>
                          <a:schemeClr val="tx1"/>
                        </a:solidFill>
                      </a:rPr>
                      <a:t>; </a:t>
                    </a:r>
                    <a:fld id="{01D382AE-1109-47C1-BD92-0B4E879CED9D}" type="VALUE">
                      <a:rPr lang="ru-RU" baseline="0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[ЗНАЧЕНИЕ]</a:t>
                    </a:fld>
                    <a:endParaRPr lang="ru-RU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Оптимальный. В процессе деятельности воспитателя, указанные умения и навыки проявляются ярко, устойчиво</c:v>
                </c:pt>
                <c:pt idx="1">
                  <c:v>Допустимый. В процессе деятельности воспитателя, указанные умения и навыки проявляются в достаточной степени</c:v>
                </c:pt>
                <c:pt idx="2">
                  <c:v>Критический. Воспитатель испытывает недостаток указанных умений и навыков, что создает проблемы в процессе его практической деятельности с родителями 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0.33</c:v>
                </c:pt>
                <c:pt idx="1">
                  <c:v>0.62</c:v>
                </c:pt>
                <c:pt idx="2">
                  <c:v>0.05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Оптимальный</c:v>
                </c:pt>
                <c:pt idx="1">
                  <c:v>Допустимый</c:v>
                </c:pt>
                <c:pt idx="2">
                  <c:v>Критический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0.69</c:v>
                </c:pt>
                <c:pt idx="1">
                  <c:v>0.3</c:v>
                </c:pt>
                <c:pt idx="2">
                  <c:v>0.01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3"/>
          <c:dPt>
            <c:idx val="0"/>
            <c:bubble3D val="0"/>
            <c:explosion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explosion val="1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explosion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F66E74A-C894-488C-A7EC-9EE0425A90A7}" type="CATEGORYNAME">
                      <a:rPr lang="ru-RU">
                        <a:solidFill>
                          <a:schemeClr val="tx1"/>
                        </a:solidFill>
                      </a:rPr>
                      <a:pPr>
                        <a:defRPr/>
                      </a:pPr>
                      <a:t>[ИМЯ КАТЕГОРИИ]</a:t>
                    </a:fld>
                    <a:r>
                      <a:rPr lang="ru-RU" baseline="0" dirty="0">
                        <a:solidFill>
                          <a:schemeClr val="tx1"/>
                        </a:solidFill>
                      </a:rPr>
                      <a:t>; </a:t>
                    </a:r>
                    <a:fld id="{7DDCF422-6788-4D86-8BEE-944041373C26}" type="VALUE">
                      <a:rPr lang="ru-RU" baseline="0">
                        <a:solidFill>
                          <a:schemeClr val="tx1"/>
                        </a:solidFill>
                      </a:rPr>
                      <a:pPr>
                        <a:defRPr/>
                      </a:pPr>
                      <a:t>[ЗНАЧЕНИЕ]</a:t>
                    </a:fld>
                    <a:endParaRPr lang="ru-RU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25695384958303907"/>
                  <c:y val="-8.6055006427868536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3212F28-3848-4D05-BB95-F843AB11F220}" type="CATEGORYNAME">
                      <a:rPr lang="ru-RU" dirty="0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>
                        <a:solidFill>
                          <a:schemeClr val="tx1"/>
                        </a:solidFill>
                      </a:rPr>
                      <a:t>; </a:t>
                    </a:r>
                    <a:fld id="{88B1D51D-27AA-4E25-A522-F350D5523102}" type="VALUE">
                      <a:rPr lang="ru-RU" baseline="0" dirty="0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[ЗНАЧЕНИЕ]</a:t>
                    </a:fld>
                    <a:endParaRPr lang="ru-RU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321EE99-53D4-4C42-9DE3-747087AFBEB8}" type="CATEGORYNAME">
                      <a:rPr lang="ru-RU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>
                        <a:solidFill>
                          <a:schemeClr val="tx1"/>
                        </a:solidFill>
                      </a:rPr>
                      <a:t>; </a:t>
                    </a:r>
                    <a:fld id="{0495DD59-EC64-4F6E-AA68-899B06DFB057}" type="VALUE">
                      <a:rPr lang="ru-RU" baseline="0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[ЗНАЧЕНИЕ]</a:t>
                    </a:fld>
                    <a:endParaRPr lang="ru-RU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Уровень компетентности педагогов по вопросам взаимодействия с семьей</c:v>
                </c:pt>
                <c:pt idx="1">
                  <c:v>Уровень сформированности условий, обеспечивающих включение семей в образовательное пространство ДОУ</c:v>
                </c:pt>
                <c:pt idx="2">
                  <c:v>Уровень удовлетворенности родителей качеством образовательных услуг в ДОУ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0.95</c:v>
                </c:pt>
                <c:pt idx="1">
                  <c:v>0.78</c:v>
                </c:pt>
                <c:pt idx="2">
                  <c:v>0.99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F9008E4-93DD-4856-B48F-BA5F72F71C6F}" type="CATEGORYNAME">
                      <a:rPr lang="ru-RU">
                        <a:solidFill>
                          <a:schemeClr val="tx1"/>
                        </a:solidFill>
                      </a:rPr>
                      <a:pPr>
                        <a:defRPr/>
                      </a:pPr>
                      <a:t>[ИМЯ КАТЕГОРИИ]</a:t>
                    </a:fld>
                    <a:r>
                      <a:rPr lang="ru-RU" baseline="0" dirty="0">
                        <a:solidFill>
                          <a:schemeClr val="tx1"/>
                        </a:solidFill>
                      </a:rPr>
                      <a:t>; </a:t>
                    </a:r>
                    <a:fld id="{5787D0E8-A4EC-4151-866F-A7F97644D35A}" type="VALUE">
                      <a:rPr lang="ru-RU" baseline="0">
                        <a:solidFill>
                          <a:schemeClr val="tx1"/>
                        </a:solidFill>
                      </a:rPr>
                      <a:pPr>
                        <a:defRPr/>
                      </a:pPr>
                      <a:t>[ЗНАЧЕНИЕ]</a:t>
                    </a:fld>
                    <a:endParaRPr lang="ru-RU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6B0DF5B-AB85-4EF4-9B43-D7F7E320A751}" type="CATEGORYNAME">
                      <a:rPr lang="ru-RU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>
                        <a:solidFill>
                          <a:schemeClr val="tx1"/>
                        </a:solidFill>
                      </a:rPr>
                      <a:t>; </a:t>
                    </a:r>
                    <a:fld id="{623D15F8-476D-4D78-86C9-34705B0C4C0C}" type="VALUE">
                      <a:rPr lang="ru-RU" baseline="0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[ЗНАЧЕНИЕ]</a:t>
                    </a:fld>
                    <a:endParaRPr lang="ru-RU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DF4082D-C973-433E-92B3-717D37EB9CFA}" type="CATEGORYNAME">
                      <a:rPr lang="ru-RU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>
                        <a:solidFill>
                          <a:schemeClr val="tx1"/>
                        </a:solidFill>
                      </a:rPr>
                      <a:t>; </a:t>
                    </a:r>
                    <a:fld id="{308894A8-6A8A-4F32-87E2-C80AB862C5E7}" type="VALUE">
                      <a:rPr lang="ru-RU" baseline="0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[ЗНАЧЕНИЕ]</a:t>
                    </a:fld>
                    <a:endParaRPr lang="ru-RU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1983194-EA31-4035-9563-A17BA1E9E824}" type="CATEGORYNAME">
                      <a:rPr lang="ru-RU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>
                        <a:solidFill>
                          <a:schemeClr val="tx1"/>
                        </a:solidFill>
                      </a:rPr>
                      <a:t>; </a:t>
                    </a:r>
                    <a:fld id="{40A6DEEB-3312-4D37-A199-52BFB9865FC5}" type="VALUE">
                      <a:rPr lang="ru-RU" baseline="0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[ЗНАЧЕНИЕ]</a:t>
                    </a:fld>
                    <a:endParaRPr lang="ru-RU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B543BE3-C7EC-4377-A759-1B137ACBB43E}" type="CATEGORYNAME">
                      <a:rPr lang="ru-RU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>
                        <a:solidFill>
                          <a:schemeClr val="tx1"/>
                        </a:solidFill>
                      </a:rPr>
                      <a:t>; </a:t>
                    </a:r>
                    <a:fld id="{E7CA11AB-00E3-4ED0-8A20-9FDCB53C5430}" type="VALUE">
                      <a:rPr lang="ru-RU" baseline="0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[ЗНАЧЕНИЕ]</a:t>
                    </a:fld>
                    <a:endParaRPr lang="ru-RU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·        Информационного стенда</c:v>
                </c:pt>
                <c:pt idx="1">
                  <c:v>·        Индивидуальных бесед с воспитателями</c:v>
                </c:pt>
                <c:pt idx="2">
                  <c:v>·        Бесед с педагогом-психологом</c:v>
                </c:pt>
                <c:pt idx="3">
                  <c:v>·        Собраний</c:v>
                </c:pt>
                <c:pt idx="4">
                  <c:v>·        Общение в неформальной обстановке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0.71</c:v>
                </c:pt>
                <c:pt idx="1">
                  <c:v>0.89</c:v>
                </c:pt>
                <c:pt idx="2">
                  <c:v>0.94</c:v>
                </c:pt>
                <c:pt idx="3">
                  <c:v>1</c:v>
                </c:pt>
                <c:pt idx="4">
                  <c:v>0.82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1FD56A-0440-4BFF-A74F-A02324DD5929}" type="doc">
      <dgm:prSet loTypeId="urn:microsoft.com/office/officeart/2008/layout/AlternatingHexagons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CC9982A-3104-46A6-9040-30AB3FB29D77}">
      <dgm:prSet phldrT="[Текст]" custT="1"/>
      <dgm:spPr/>
      <dgm:t>
        <a:bodyPr/>
        <a:lstStyle/>
        <a:p>
          <a:r>
            <a:rPr lang="ru-RU" sz="2000" dirty="0" err="1" smtClean="0"/>
            <a:t>Психолого</a:t>
          </a:r>
          <a:r>
            <a:rPr lang="ru-RU" sz="2000" dirty="0" smtClean="0"/>
            <a:t> – педагогический клуб – 24 человека</a:t>
          </a:r>
          <a:endParaRPr lang="ru-RU" sz="2000" dirty="0"/>
        </a:p>
      </dgm:t>
    </dgm:pt>
    <dgm:pt modelId="{01C586E2-5B45-4D55-861B-00EFE219FDFC}" type="parTrans" cxnId="{920DF97D-82A1-4404-91A2-C3DF7F5F956B}">
      <dgm:prSet/>
      <dgm:spPr/>
      <dgm:t>
        <a:bodyPr/>
        <a:lstStyle/>
        <a:p>
          <a:endParaRPr lang="ru-RU"/>
        </a:p>
      </dgm:t>
    </dgm:pt>
    <dgm:pt modelId="{85397968-C107-4ACC-A0DB-C0AA3E85FFC2}" type="sibTrans" cxnId="{920DF97D-82A1-4404-91A2-C3DF7F5F956B}">
      <dgm:prSet/>
      <dgm:spPr/>
      <dgm:t>
        <a:bodyPr/>
        <a:lstStyle/>
        <a:p>
          <a:r>
            <a:rPr lang="ru-RU" dirty="0" smtClean="0"/>
            <a:t>Спортивно – туристический клуб – 17 человек</a:t>
          </a:r>
          <a:endParaRPr lang="ru-RU" dirty="0"/>
        </a:p>
      </dgm:t>
    </dgm:pt>
    <dgm:pt modelId="{04645213-55DA-46FA-A543-30038A2E8A5B}">
      <dgm:prSet phldrT="[Текст]" custT="1"/>
      <dgm:spPr/>
      <dgm:t>
        <a:bodyPr/>
        <a:lstStyle/>
        <a:p>
          <a:r>
            <a:rPr lang="ru-RU" sz="2400" dirty="0" smtClean="0"/>
            <a:t>Посещаемость клубов</a:t>
          </a:r>
          <a:endParaRPr lang="ru-RU" sz="2400" dirty="0"/>
        </a:p>
      </dgm:t>
    </dgm:pt>
    <dgm:pt modelId="{AAFBBA05-D2D3-40C8-AF78-5A27F0561215}" type="parTrans" cxnId="{902B8104-55F6-4E27-9053-A266AD8BCA01}">
      <dgm:prSet/>
      <dgm:spPr/>
      <dgm:t>
        <a:bodyPr/>
        <a:lstStyle/>
        <a:p>
          <a:endParaRPr lang="ru-RU"/>
        </a:p>
      </dgm:t>
    </dgm:pt>
    <dgm:pt modelId="{2CB59018-46CA-44CD-A0B4-CBD6F9114BF0}" type="sibTrans" cxnId="{902B8104-55F6-4E27-9053-A266AD8BCA01}">
      <dgm:prSet/>
      <dgm:spPr/>
      <dgm:t>
        <a:bodyPr/>
        <a:lstStyle/>
        <a:p>
          <a:r>
            <a:rPr lang="ru-RU" dirty="0" smtClean="0"/>
            <a:t>Творческий клуб – 6 человек</a:t>
          </a:r>
          <a:endParaRPr lang="ru-RU" dirty="0"/>
        </a:p>
      </dgm:t>
    </dgm:pt>
    <dgm:pt modelId="{0535C1C3-DA13-4801-B130-522343167F92}">
      <dgm:prSet phldrT="[Текст]" custT="1"/>
      <dgm:spPr/>
      <dgm:t>
        <a:bodyPr/>
        <a:lstStyle/>
        <a:p>
          <a:r>
            <a:rPr lang="ru-RU" sz="2400" dirty="0" smtClean="0"/>
            <a:t>Логопедический клуб – 21 человек</a:t>
          </a:r>
          <a:endParaRPr lang="ru-RU" sz="2400" dirty="0"/>
        </a:p>
      </dgm:t>
    </dgm:pt>
    <dgm:pt modelId="{0FAE44D0-7B58-4A5F-9BA4-DC2EB0D65A60}" type="parTrans" cxnId="{28DB1161-2C98-4CF0-9DFC-6E4960F2C68E}">
      <dgm:prSet/>
      <dgm:spPr/>
      <dgm:t>
        <a:bodyPr/>
        <a:lstStyle/>
        <a:p>
          <a:endParaRPr lang="ru-RU"/>
        </a:p>
      </dgm:t>
    </dgm:pt>
    <dgm:pt modelId="{60AD6F31-CA3E-4125-B129-A719DC281A4F}" type="sibTrans" cxnId="{28DB1161-2C98-4CF0-9DFC-6E4960F2C68E}">
      <dgm:prSet/>
      <dgm:spPr/>
      <dgm:t>
        <a:bodyPr/>
        <a:lstStyle/>
        <a:p>
          <a:r>
            <a:rPr lang="ru-RU" dirty="0" smtClean="0"/>
            <a:t>Театральный клуб – 16 человек</a:t>
          </a:r>
          <a:endParaRPr lang="ru-RU" dirty="0"/>
        </a:p>
      </dgm:t>
    </dgm:pt>
    <dgm:pt modelId="{C6D6DA61-A198-43FB-8D60-1E2E10C8AC05}" type="pres">
      <dgm:prSet presAssocID="{4B1FD56A-0440-4BFF-A74F-A02324DD5929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83473C6-BAB9-4B85-8751-1139007E984B}" type="pres">
      <dgm:prSet presAssocID="{9CC9982A-3104-46A6-9040-30AB3FB29D77}" presName="composite" presStyleCnt="0"/>
      <dgm:spPr/>
    </dgm:pt>
    <dgm:pt modelId="{E3E0E04B-BF74-464A-BEE2-1B64C01191D6}" type="pres">
      <dgm:prSet presAssocID="{9CC9982A-3104-46A6-9040-30AB3FB29D77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7FDE66-1DDE-4268-9AC5-045D2D066037}" type="pres">
      <dgm:prSet presAssocID="{9CC9982A-3104-46A6-9040-30AB3FB29D77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309D00-E7A2-42D7-B8D7-13C816051C6A}" type="pres">
      <dgm:prSet presAssocID="{9CC9982A-3104-46A6-9040-30AB3FB29D77}" presName="BalanceSpacing" presStyleCnt="0"/>
      <dgm:spPr/>
    </dgm:pt>
    <dgm:pt modelId="{0C943E15-111B-42DA-B4F6-90E4F754D484}" type="pres">
      <dgm:prSet presAssocID="{9CC9982A-3104-46A6-9040-30AB3FB29D77}" presName="BalanceSpacing1" presStyleCnt="0"/>
      <dgm:spPr/>
    </dgm:pt>
    <dgm:pt modelId="{A0DB6E26-FC60-41D8-80C5-879A006DBE15}" type="pres">
      <dgm:prSet presAssocID="{85397968-C107-4ACC-A0DB-C0AA3E85FFC2}" presName="Accent1Text" presStyleLbl="node1" presStyleIdx="1" presStyleCnt="6"/>
      <dgm:spPr/>
      <dgm:t>
        <a:bodyPr/>
        <a:lstStyle/>
        <a:p>
          <a:endParaRPr lang="ru-RU"/>
        </a:p>
      </dgm:t>
    </dgm:pt>
    <dgm:pt modelId="{46196503-02A5-4AEA-9C85-FC79432DB78B}" type="pres">
      <dgm:prSet presAssocID="{85397968-C107-4ACC-A0DB-C0AA3E85FFC2}" presName="spaceBetweenRectangles" presStyleCnt="0"/>
      <dgm:spPr/>
    </dgm:pt>
    <dgm:pt modelId="{76F8705A-4F1C-4610-A4E4-3CC953D25D03}" type="pres">
      <dgm:prSet presAssocID="{04645213-55DA-46FA-A543-30038A2E8A5B}" presName="composite" presStyleCnt="0"/>
      <dgm:spPr/>
    </dgm:pt>
    <dgm:pt modelId="{60FD3D5F-6588-45B3-8E0A-071812962839}" type="pres">
      <dgm:prSet presAssocID="{04645213-55DA-46FA-A543-30038A2E8A5B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C6B8F1-4F72-4345-AAF5-37C9C7586513}" type="pres">
      <dgm:prSet presAssocID="{04645213-55DA-46FA-A543-30038A2E8A5B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FD520C-B9CC-4BBC-892D-9FAA1CD3F990}" type="pres">
      <dgm:prSet presAssocID="{04645213-55DA-46FA-A543-30038A2E8A5B}" presName="BalanceSpacing" presStyleCnt="0"/>
      <dgm:spPr/>
    </dgm:pt>
    <dgm:pt modelId="{F720BCD8-979D-490E-B346-864A8D882427}" type="pres">
      <dgm:prSet presAssocID="{04645213-55DA-46FA-A543-30038A2E8A5B}" presName="BalanceSpacing1" presStyleCnt="0"/>
      <dgm:spPr/>
    </dgm:pt>
    <dgm:pt modelId="{66EC9117-1BCB-464F-A868-6AD2525FB405}" type="pres">
      <dgm:prSet presAssocID="{2CB59018-46CA-44CD-A0B4-CBD6F9114BF0}" presName="Accent1Text" presStyleLbl="node1" presStyleIdx="3" presStyleCnt="6" custLinFactNeighborX="-1262" custLinFactNeighborY="1647"/>
      <dgm:spPr/>
      <dgm:t>
        <a:bodyPr/>
        <a:lstStyle/>
        <a:p>
          <a:endParaRPr lang="ru-RU"/>
        </a:p>
      </dgm:t>
    </dgm:pt>
    <dgm:pt modelId="{9028F931-2816-44B3-BA74-874BDFDB98DB}" type="pres">
      <dgm:prSet presAssocID="{2CB59018-46CA-44CD-A0B4-CBD6F9114BF0}" presName="spaceBetweenRectangles" presStyleCnt="0"/>
      <dgm:spPr/>
    </dgm:pt>
    <dgm:pt modelId="{0963A7EE-9482-4F6C-80B3-A57BE120F9FA}" type="pres">
      <dgm:prSet presAssocID="{0535C1C3-DA13-4801-B130-522343167F92}" presName="composite" presStyleCnt="0"/>
      <dgm:spPr/>
    </dgm:pt>
    <dgm:pt modelId="{ED19CBB1-4CD9-4FDB-A068-F0F7C5B46554}" type="pres">
      <dgm:prSet presAssocID="{0535C1C3-DA13-4801-B130-522343167F92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12160A-F82E-4963-8F4C-0BF316935CE5}" type="pres">
      <dgm:prSet presAssocID="{0535C1C3-DA13-4801-B130-522343167F92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7D10D1-6C08-42D3-8E4E-96A7E1DCF1E2}" type="pres">
      <dgm:prSet presAssocID="{0535C1C3-DA13-4801-B130-522343167F92}" presName="BalanceSpacing" presStyleCnt="0"/>
      <dgm:spPr/>
    </dgm:pt>
    <dgm:pt modelId="{213F4B12-ECB2-4348-80DB-E9C3D0F2F17A}" type="pres">
      <dgm:prSet presAssocID="{0535C1C3-DA13-4801-B130-522343167F92}" presName="BalanceSpacing1" presStyleCnt="0"/>
      <dgm:spPr/>
    </dgm:pt>
    <dgm:pt modelId="{C3D51C3B-D2B2-4C63-A411-29B1F7DF195A}" type="pres">
      <dgm:prSet presAssocID="{60AD6F31-CA3E-4125-B129-A719DC281A4F}" presName="Accent1Text" presStyleLbl="node1" presStyleIdx="5" presStyleCnt="6"/>
      <dgm:spPr/>
      <dgm:t>
        <a:bodyPr/>
        <a:lstStyle/>
        <a:p>
          <a:endParaRPr lang="ru-RU"/>
        </a:p>
      </dgm:t>
    </dgm:pt>
  </dgm:ptLst>
  <dgm:cxnLst>
    <dgm:cxn modelId="{40331635-1F81-4655-8AB4-733E043B28C3}" type="presOf" srcId="{04645213-55DA-46FA-A543-30038A2E8A5B}" destId="{60FD3D5F-6588-45B3-8E0A-071812962839}" srcOrd="0" destOrd="0" presId="urn:microsoft.com/office/officeart/2008/layout/AlternatingHexagons"/>
    <dgm:cxn modelId="{11C8D0E7-569D-471F-B8F0-5689292703BC}" type="presOf" srcId="{85397968-C107-4ACC-A0DB-C0AA3E85FFC2}" destId="{A0DB6E26-FC60-41D8-80C5-879A006DBE15}" srcOrd="0" destOrd="0" presId="urn:microsoft.com/office/officeart/2008/layout/AlternatingHexagons"/>
    <dgm:cxn modelId="{902B8104-55F6-4E27-9053-A266AD8BCA01}" srcId="{4B1FD56A-0440-4BFF-A74F-A02324DD5929}" destId="{04645213-55DA-46FA-A543-30038A2E8A5B}" srcOrd="1" destOrd="0" parTransId="{AAFBBA05-D2D3-40C8-AF78-5A27F0561215}" sibTransId="{2CB59018-46CA-44CD-A0B4-CBD6F9114BF0}"/>
    <dgm:cxn modelId="{920DF97D-82A1-4404-91A2-C3DF7F5F956B}" srcId="{4B1FD56A-0440-4BFF-A74F-A02324DD5929}" destId="{9CC9982A-3104-46A6-9040-30AB3FB29D77}" srcOrd="0" destOrd="0" parTransId="{01C586E2-5B45-4D55-861B-00EFE219FDFC}" sibTransId="{85397968-C107-4ACC-A0DB-C0AA3E85FFC2}"/>
    <dgm:cxn modelId="{28DB1161-2C98-4CF0-9DFC-6E4960F2C68E}" srcId="{4B1FD56A-0440-4BFF-A74F-A02324DD5929}" destId="{0535C1C3-DA13-4801-B130-522343167F92}" srcOrd="2" destOrd="0" parTransId="{0FAE44D0-7B58-4A5F-9BA4-DC2EB0D65A60}" sibTransId="{60AD6F31-CA3E-4125-B129-A719DC281A4F}"/>
    <dgm:cxn modelId="{013DB131-E3F1-45A6-870B-0C924D1B377A}" type="presOf" srcId="{4B1FD56A-0440-4BFF-A74F-A02324DD5929}" destId="{C6D6DA61-A198-43FB-8D60-1E2E10C8AC05}" srcOrd="0" destOrd="0" presId="urn:microsoft.com/office/officeart/2008/layout/AlternatingHexagons"/>
    <dgm:cxn modelId="{A0C3A985-BABE-4C46-AFE1-55D0535748C9}" type="presOf" srcId="{9CC9982A-3104-46A6-9040-30AB3FB29D77}" destId="{E3E0E04B-BF74-464A-BEE2-1B64C01191D6}" srcOrd="0" destOrd="0" presId="urn:microsoft.com/office/officeart/2008/layout/AlternatingHexagons"/>
    <dgm:cxn modelId="{235C6B1E-9983-4273-8F1E-26890D904666}" type="presOf" srcId="{60AD6F31-CA3E-4125-B129-A719DC281A4F}" destId="{C3D51C3B-D2B2-4C63-A411-29B1F7DF195A}" srcOrd="0" destOrd="0" presId="urn:microsoft.com/office/officeart/2008/layout/AlternatingHexagons"/>
    <dgm:cxn modelId="{DB361BA6-C568-4263-81B4-FB866AA1515B}" type="presOf" srcId="{2CB59018-46CA-44CD-A0B4-CBD6F9114BF0}" destId="{66EC9117-1BCB-464F-A868-6AD2525FB405}" srcOrd="0" destOrd="0" presId="urn:microsoft.com/office/officeart/2008/layout/AlternatingHexagons"/>
    <dgm:cxn modelId="{998597AF-0200-4F36-8574-6A5403ACA502}" type="presOf" srcId="{0535C1C3-DA13-4801-B130-522343167F92}" destId="{ED19CBB1-4CD9-4FDB-A068-F0F7C5B46554}" srcOrd="0" destOrd="0" presId="urn:microsoft.com/office/officeart/2008/layout/AlternatingHexagons"/>
    <dgm:cxn modelId="{B7B43384-8873-49B6-B59B-AEF4D0C397FC}" type="presParOf" srcId="{C6D6DA61-A198-43FB-8D60-1E2E10C8AC05}" destId="{A83473C6-BAB9-4B85-8751-1139007E984B}" srcOrd="0" destOrd="0" presId="urn:microsoft.com/office/officeart/2008/layout/AlternatingHexagons"/>
    <dgm:cxn modelId="{51AA2C62-8F86-4AD5-B1AA-CF2E15A1023B}" type="presParOf" srcId="{A83473C6-BAB9-4B85-8751-1139007E984B}" destId="{E3E0E04B-BF74-464A-BEE2-1B64C01191D6}" srcOrd="0" destOrd="0" presId="urn:microsoft.com/office/officeart/2008/layout/AlternatingHexagons"/>
    <dgm:cxn modelId="{6AFCD254-85B1-4B70-A4B7-CAD0FBF55470}" type="presParOf" srcId="{A83473C6-BAB9-4B85-8751-1139007E984B}" destId="{637FDE66-1DDE-4268-9AC5-045D2D066037}" srcOrd="1" destOrd="0" presId="urn:microsoft.com/office/officeart/2008/layout/AlternatingHexagons"/>
    <dgm:cxn modelId="{58A00694-5CB7-4277-B61B-34D0F5BDA696}" type="presParOf" srcId="{A83473C6-BAB9-4B85-8751-1139007E984B}" destId="{18309D00-E7A2-42D7-B8D7-13C816051C6A}" srcOrd="2" destOrd="0" presId="urn:microsoft.com/office/officeart/2008/layout/AlternatingHexagons"/>
    <dgm:cxn modelId="{180A98CD-74DC-4210-A2C3-B9122136982B}" type="presParOf" srcId="{A83473C6-BAB9-4B85-8751-1139007E984B}" destId="{0C943E15-111B-42DA-B4F6-90E4F754D484}" srcOrd="3" destOrd="0" presId="urn:microsoft.com/office/officeart/2008/layout/AlternatingHexagons"/>
    <dgm:cxn modelId="{4E4A16B1-5951-4BB6-91D7-B383B17FBA91}" type="presParOf" srcId="{A83473C6-BAB9-4B85-8751-1139007E984B}" destId="{A0DB6E26-FC60-41D8-80C5-879A006DBE15}" srcOrd="4" destOrd="0" presId="urn:microsoft.com/office/officeart/2008/layout/AlternatingHexagons"/>
    <dgm:cxn modelId="{ECC06AFD-2147-4EFE-A623-88AF2B2B4686}" type="presParOf" srcId="{C6D6DA61-A198-43FB-8D60-1E2E10C8AC05}" destId="{46196503-02A5-4AEA-9C85-FC79432DB78B}" srcOrd="1" destOrd="0" presId="urn:microsoft.com/office/officeart/2008/layout/AlternatingHexagons"/>
    <dgm:cxn modelId="{E72E0319-86EE-44BE-9EC8-91C80F0E6A38}" type="presParOf" srcId="{C6D6DA61-A198-43FB-8D60-1E2E10C8AC05}" destId="{76F8705A-4F1C-4610-A4E4-3CC953D25D03}" srcOrd="2" destOrd="0" presId="urn:microsoft.com/office/officeart/2008/layout/AlternatingHexagons"/>
    <dgm:cxn modelId="{5AF600C1-799D-4ABF-918C-45BFC5E7E646}" type="presParOf" srcId="{76F8705A-4F1C-4610-A4E4-3CC953D25D03}" destId="{60FD3D5F-6588-45B3-8E0A-071812962839}" srcOrd="0" destOrd="0" presId="urn:microsoft.com/office/officeart/2008/layout/AlternatingHexagons"/>
    <dgm:cxn modelId="{FC2EAE70-061D-4F6D-AE9B-5E2D37EA14EB}" type="presParOf" srcId="{76F8705A-4F1C-4610-A4E4-3CC953D25D03}" destId="{03C6B8F1-4F72-4345-AAF5-37C9C7586513}" srcOrd="1" destOrd="0" presId="urn:microsoft.com/office/officeart/2008/layout/AlternatingHexagons"/>
    <dgm:cxn modelId="{E5F0F99E-C974-4A52-A46B-7389C966417A}" type="presParOf" srcId="{76F8705A-4F1C-4610-A4E4-3CC953D25D03}" destId="{25FD520C-B9CC-4BBC-892D-9FAA1CD3F990}" srcOrd="2" destOrd="0" presId="urn:microsoft.com/office/officeart/2008/layout/AlternatingHexagons"/>
    <dgm:cxn modelId="{1CB57232-C20F-47CA-AA70-A050CDAC35EB}" type="presParOf" srcId="{76F8705A-4F1C-4610-A4E4-3CC953D25D03}" destId="{F720BCD8-979D-490E-B346-864A8D882427}" srcOrd="3" destOrd="0" presId="urn:microsoft.com/office/officeart/2008/layout/AlternatingHexagons"/>
    <dgm:cxn modelId="{474DA9FA-5E9B-4E9C-AC90-A876C65B62D4}" type="presParOf" srcId="{76F8705A-4F1C-4610-A4E4-3CC953D25D03}" destId="{66EC9117-1BCB-464F-A868-6AD2525FB405}" srcOrd="4" destOrd="0" presId="urn:microsoft.com/office/officeart/2008/layout/AlternatingHexagons"/>
    <dgm:cxn modelId="{91ED63DC-2A56-4C19-8CFF-7C7FB3713B85}" type="presParOf" srcId="{C6D6DA61-A198-43FB-8D60-1E2E10C8AC05}" destId="{9028F931-2816-44B3-BA74-874BDFDB98DB}" srcOrd="3" destOrd="0" presId="urn:microsoft.com/office/officeart/2008/layout/AlternatingHexagons"/>
    <dgm:cxn modelId="{FDCF4CC5-8B01-4621-81B6-C32E917E2662}" type="presParOf" srcId="{C6D6DA61-A198-43FB-8D60-1E2E10C8AC05}" destId="{0963A7EE-9482-4F6C-80B3-A57BE120F9FA}" srcOrd="4" destOrd="0" presId="urn:microsoft.com/office/officeart/2008/layout/AlternatingHexagons"/>
    <dgm:cxn modelId="{3FD2E43F-9385-44A0-9CCC-6AD70088A566}" type="presParOf" srcId="{0963A7EE-9482-4F6C-80B3-A57BE120F9FA}" destId="{ED19CBB1-4CD9-4FDB-A068-F0F7C5B46554}" srcOrd="0" destOrd="0" presId="urn:microsoft.com/office/officeart/2008/layout/AlternatingHexagons"/>
    <dgm:cxn modelId="{D16787DC-9938-430C-ADF6-189057B8DB38}" type="presParOf" srcId="{0963A7EE-9482-4F6C-80B3-A57BE120F9FA}" destId="{0612160A-F82E-4963-8F4C-0BF316935CE5}" srcOrd="1" destOrd="0" presId="urn:microsoft.com/office/officeart/2008/layout/AlternatingHexagons"/>
    <dgm:cxn modelId="{DE88F4B1-E6EE-4A19-BC79-53B3443C5CC7}" type="presParOf" srcId="{0963A7EE-9482-4F6C-80B3-A57BE120F9FA}" destId="{1D7D10D1-6C08-42D3-8E4E-96A7E1DCF1E2}" srcOrd="2" destOrd="0" presId="urn:microsoft.com/office/officeart/2008/layout/AlternatingHexagons"/>
    <dgm:cxn modelId="{E7153E8D-0C40-4AE3-90C1-61D760BBDF75}" type="presParOf" srcId="{0963A7EE-9482-4F6C-80B3-A57BE120F9FA}" destId="{213F4B12-ECB2-4348-80DB-E9C3D0F2F17A}" srcOrd="3" destOrd="0" presId="urn:microsoft.com/office/officeart/2008/layout/AlternatingHexagons"/>
    <dgm:cxn modelId="{965D7C38-C8B1-4685-853E-CAA593EF368F}" type="presParOf" srcId="{0963A7EE-9482-4F6C-80B3-A57BE120F9FA}" destId="{C3D51C3B-D2B2-4C63-A411-29B1F7DF195A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0340C-6D58-41E0-BE72-76ABB0984CE0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0705A-3F05-4250-B5E4-7092FC61A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828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0340C-6D58-41E0-BE72-76ABB0984CE0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0705A-3F05-4250-B5E4-7092FC61A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542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0340C-6D58-41E0-BE72-76ABB0984CE0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0705A-3F05-4250-B5E4-7092FC61A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829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0340C-6D58-41E0-BE72-76ABB0984CE0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0705A-3F05-4250-B5E4-7092FC61A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37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0340C-6D58-41E0-BE72-76ABB0984CE0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0705A-3F05-4250-B5E4-7092FC61A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965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0340C-6D58-41E0-BE72-76ABB0984CE0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0705A-3F05-4250-B5E4-7092FC61A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734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0340C-6D58-41E0-BE72-76ABB0984CE0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0705A-3F05-4250-B5E4-7092FC61A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273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0340C-6D58-41E0-BE72-76ABB0984CE0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0705A-3F05-4250-B5E4-7092FC61A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939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0340C-6D58-41E0-BE72-76ABB0984CE0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0705A-3F05-4250-B5E4-7092FC61A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987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0340C-6D58-41E0-BE72-76ABB0984CE0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0705A-3F05-4250-B5E4-7092FC61A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190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0340C-6D58-41E0-BE72-76ABB0984CE0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0705A-3F05-4250-B5E4-7092FC61A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716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0340C-6D58-41E0-BE72-76ABB0984CE0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0705A-3F05-4250-B5E4-7092FC61A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669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01240" y="2082482"/>
            <a:ext cx="9723120" cy="2946717"/>
          </a:xfrm>
        </p:spPr>
        <p:txBody>
          <a:bodyPr>
            <a:noAutofit/>
          </a:bodyPr>
          <a:lstStyle/>
          <a:p>
            <a:r>
              <a:rPr lang="ru-RU" sz="6600" dirty="0"/>
              <a:t> </a:t>
            </a:r>
            <a:br>
              <a:rPr lang="ru-RU" sz="6600" dirty="0"/>
            </a:b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ОТЧЕТ</a:t>
            </a:r>
            <a:b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о деятельности муниципальной инновационной площадки на тему:</a:t>
            </a:r>
            <a:b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«Инновационные методы работы с родителями в рамках реализации ФГОС ДО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»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0" y="186690"/>
            <a:ext cx="2254567" cy="27709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734697" y="304800"/>
            <a:ext cx="56064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МУНИЦИПАЛЬНОЕ АВТОНОМНОЕ ДОШКОЛЬНОЕ ОБРАЗОВАТЕЛЬНОЕ УЧРЕЖДЕНИЕ ДЕТСКИЙ САД №1 «СКАЗАКА»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385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2280" y="0"/>
            <a:ext cx="835152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Измерение и оценка качества инновации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02280" y="1325564"/>
            <a:ext cx="8854440" cy="51971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/>
              <a:t>Уровень </a:t>
            </a:r>
            <a:r>
              <a:rPr lang="ru-RU" b="1" dirty="0"/>
              <a:t>грамотности педагогов по вопросу организации взаимодействия с семьями воспитанников: </a:t>
            </a:r>
          </a:p>
          <a:p>
            <a:pPr lvl="0"/>
            <a:r>
              <a:rPr lang="ru-RU" dirty="0"/>
              <a:t>Педагог способен планировать деятельность на основе полученных данных и индивидуальных потребностей семьи</a:t>
            </a:r>
          </a:p>
          <a:p>
            <a:pPr lvl="0"/>
            <a:r>
              <a:rPr lang="ru-RU" dirty="0"/>
              <a:t>Строит субъект - субъектные взаимоотношения с родителями воспитанников </a:t>
            </a:r>
          </a:p>
          <a:p>
            <a:pPr lvl="0"/>
            <a:r>
              <a:rPr lang="ru-RU" dirty="0"/>
              <a:t>Организовывает правовое и психолого-педагогическое просвещение родителей</a:t>
            </a:r>
          </a:p>
          <a:p>
            <a:pPr lvl="0"/>
            <a:r>
              <a:rPr lang="ru-RU" dirty="0"/>
              <a:t>Умеет вовлечь родителей в образовательный процесс </a:t>
            </a:r>
            <a:r>
              <a:rPr lang="ru-RU" dirty="0" smtClean="0"/>
              <a:t>ДОУ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232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5386218"/>
              </p:ext>
            </p:extLst>
          </p:nvPr>
        </p:nvGraphicFramePr>
        <p:xfrm>
          <a:off x="3043450" y="259306"/>
          <a:ext cx="9148550" cy="6598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5936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93720" y="320040"/>
            <a:ext cx="8839200" cy="62026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/>
              <a:t>Степень </a:t>
            </a:r>
            <a:r>
              <a:rPr lang="ru-RU" sz="3200" b="1" dirty="0" err="1"/>
              <a:t>сформированности</a:t>
            </a:r>
            <a:r>
              <a:rPr lang="ru-RU" sz="3200" b="1" dirty="0"/>
              <a:t> условий, которые обуславливают включение </a:t>
            </a:r>
            <a:r>
              <a:rPr lang="ru-RU" sz="3200" b="1" dirty="0" smtClean="0"/>
              <a:t>семей</a:t>
            </a:r>
            <a:r>
              <a:rPr lang="ru-RU" sz="3200" b="1" dirty="0"/>
              <a:t> в образовательное пространство ДОУ:</a:t>
            </a:r>
          </a:p>
          <a:p>
            <a:pPr lvl="0"/>
            <a:r>
              <a:rPr lang="ru-RU" sz="3200" dirty="0"/>
              <a:t>Сформирована база нормативно - правовых документов, регламентирующих и определяющих функции, права и обязанности семьи и дошкольного образовательного учреждения</a:t>
            </a:r>
          </a:p>
          <a:p>
            <a:pPr lvl="0"/>
            <a:r>
              <a:rPr lang="ru-RU" sz="3200" dirty="0"/>
              <a:t>Собраны методические материалы по вопросам взаимодействия ДОУ с семьями разных категорий</a:t>
            </a:r>
          </a:p>
          <a:p>
            <a:pPr lvl="0"/>
            <a:r>
              <a:rPr lang="ru-RU" sz="3200" dirty="0"/>
              <a:t>Сформирован социальный паспорт детского </a:t>
            </a:r>
            <a:r>
              <a:rPr lang="ru-RU" sz="3200" dirty="0" smtClean="0"/>
              <a:t>сада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41395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54680" y="213360"/>
            <a:ext cx="8763000" cy="6400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/>
              <a:t>Уровень удовлетворенности родителей качеством образовательных услуг в ДОУ:</a:t>
            </a:r>
          </a:p>
          <a:p>
            <a:pPr lvl="0"/>
            <a:r>
              <a:rPr lang="ru-RU" dirty="0"/>
              <a:t>Родители в полном объеме владеют информацией о целях и задачах дошкольного образовательного учреждения в области воспитания, обучения и оздоровлении ребенка</a:t>
            </a:r>
          </a:p>
          <a:p>
            <a:pPr lvl="0"/>
            <a:r>
              <a:rPr lang="ru-RU" dirty="0"/>
              <a:t>Информированность о видах образовательных услуг в ДОУ</a:t>
            </a:r>
          </a:p>
          <a:p>
            <a:pPr lvl="0"/>
            <a:r>
              <a:rPr lang="ru-RU" dirty="0"/>
              <a:t>Родители удовлетворены стилем взаимоотношений: педагог – родитель; педагог – ребенок, характером воспитания, обучения и оздоровления ребенка в ДОУ, содержанием знаний и умений, получаемых посредством дошкольного образовательного учреждения</a:t>
            </a:r>
          </a:p>
          <a:p>
            <a:pPr lvl="0"/>
            <a:r>
              <a:rPr lang="ru-RU" dirty="0"/>
              <a:t>Родители имеют возможность участвовать в </a:t>
            </a:r>
            <a:r>
              <a:rPr lang="ru-RU" dirty="0" err="1"/>
              <a:t>воспитательно</a:t>
            </a:r>
            <a:r>
              <a:rPr lang="ru-RU" dirty="0"/>
              <a:t>-образовательном процессе ДОУ </a:t>
            </a:r>
          </a:p>
          <a:p>
            <a:pPr lvl="0"/>
            <a:r>
              <a:rPr lang="ru-RU" dirty="0"/>
              <a:t>Родители удовлетворены уровнем подготовки ребенка к </a:t>
            </a:r>
            <a:r>
              <a:rPr lang="ru-RU" dirty="0" smtClean="0"/>
              <a:t>школе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901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8250832"/>
              </p:ext>
            </p:extLst>
          </p:nvPr>
        </p:nvGraphicFramePr>
        <p:xfrm>
          <a:off x="3534769" y="286602"/>
          <a:ext cx="8516203" cy="6469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7738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9440" y="198120"/>
            <a:ext cx="8915400" cy="64465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/>
              <a:t>Степень эффективности взаимодействия дошкольного образовательного учреждения и семьи</a:t>
            </a:r>
          </a:p>
          <a:p>
            <a:pPr lvl="0"/>
            <a:r>
              <a:rPr lang="ru-RU" dirty="0"/>
              <a:t>Высокая степень роста воспитательного потенциала семьи</a:t>
            </a:r>
          </a:p>
          <a:p>
            <a:pPr lvl="0"/>
            <a:r>
              <a:rPr lang="ru-RU" dirty="0"/>
              <a:t>Положительные тенденции в изменении характера семейных отношений</a:t>
            </a:r>
          </a:p>
          <a:p>
            <a:pPr lvl="0"/>
            <a:r>
              <a:rPr lang="ru-RU" dirty="0"/>
              <a:t>Мотивационная готовность родителей к самообразованию в вопросах воспитания и развития детей</a:t>
            </a:r>
          </a:p>
          <a:p>
            <a:pPr lvl="0"/>
            <a:r>
              <a:rPr lang="ru-RU" dirty="0"/>
              <a:t>Активная субъектная позиция родителей</a:t>
            </a:r>
          </a:p>
          <a:p>
            <a:pPr lvl="0"/>
            <a:r>
              <a:rPr lang="ru-RU" dirty="0"/>
              <a:t>Расширение спектра совместных дел родителей и педагогического коллектива</a:t>
            </a:r>
          </a:p>
          <a:p>
            <a:pPr lvl="0"/>
            <a:r>
              <a:rPr lang="ru-RU" dirty="0"/>
              <a:t>Изменение характера вопросов родителей к воспитателям и специалистам  ДОУ как показатель их педагогической компетентности</a:t>
            </a:r>
          </a:p>
          <a:p>
            <a:pPr lvl="0"/>
            <a:r>
              <a:rPr lang="ru-RU" dirty="0"/>
              <a:t>Рост посещаемости родителями мероприятий по педагогическому просвещению и активность их участия в </a:t>
            </a:r>
            <a:r>
              <a:rPr lang="ru-RU" dirty="0" smtClean="0"/>
              <a:t>них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700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3200" y="-231458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Результативность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3485143"/>
              </p:ext>
            </p:extLst>
          </p:nvPr>
        </p:nvGraphicFramePr>
        <p:xfrm>
          <a:off x="3108326" y="715963"/>
          <a:ext cx="8847114" cy="5903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8694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9678" y="365125"/>
            <a:ext cx="8474122" cy="1325563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Анкетирование </a:t>
            </a:r>
            <a:r>
              <a:rPr lang="ru-RU" sz="3600" b="1" dirty="0">
                <a:solidFill>
                  <a:schemeClr val="accent4">
                    <a:lumMod val="50000"/>
                  </a:schemeClr>
                </a:solidFill>
              </a:rPr>
              <a:t>родителей «Способы получения информации об особенностях развития ребенка в детском </a:t>
            </a: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саду»</a:t>
            </a:r>
            <a:endParaRPr lang="ru-RU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0990082"/>
              </p:ext>
            </p:extLst>
          </p:nvPr>
        </p:nvGraphicFramePr>
        <p:xfrm>
          <a:off x="1705970" y="1593612"/>
          <a:ext cx="10235820" cy="5032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1629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2257" y="105818"/>
            <a:ext cx="8651543" cy="49468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Руководители клубов: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79677" y="600502"/>
            <a:ext cx="9184943" cy="6257498"/>
          </a:xfrm>
        </p:spPr>
        <p:txBody>
          <a:bodyPr>
            <a:noAutofit/>
          </a:bodyPr>
          <a:lstStyle/>
          <a:p>
            <a:r>
              <a:rPr lang="ru-RU" sz="2000" dirty="0"/>
              <a:t>Павлычева К.Б. – заместитель заведующего МАДОУ №1, модератор творческой группы, руководитель клуба психологической направленности.</a:t>
            </a:r>
          </a:p>
          <a:p>
            <a:r>
              <a:rPr lang="ru-RU" sz="2000" dirty="0"/>
              <a:t>Алексеенко О.В. – старший воспитатель, секретарь.</a:t>
            </a:r>
          </a:p>
          <a:p>
            <a:r>
              <a:rPr lang="ru-RU" sz="2000" dirty="0" err="1"/>
              <a:t>Серик</a:t>
            </a:r>
            <a:r>
              <a:rPr lang="ru-RU" sz="2000" dirty="0"/>
              <a:t> И.В. – педагог – психолог, руководитель клуба психологической направленности.</a:t>
            </a:r>
          </a:p>
          <a:p>
            <a:r>
              <a:rPr lang="ru-RU" sz="2000" dirty="0" err="1"/>
              <a:t>Негляд</a:t>
            </a:r>
            <a:r>
              <a:rPr lang="ru-RU" sz="2000" dirty="0"/>
              <a:t> С.В. – воспитатель, руководитель спортивно – туристического клуба.</a:t>
            </a:r>
          </a:p>
          <a:p>
            <a:r>
              <a:rPr lang="ru-RU" sz="2000" dirty="0" err="1"/>
              <a:t>Кошман</a:t>
            </a:r>
            <a:r>
              <a:rPr lang="ru-RU" sz="2000" dirty="0"/>
              <a:t> Н.А. – воспитатель, руководитель спортивно – туристического клуба.</a:t>
            </a:r>
          </a:p>
          <a:p>
            <a:r>
              <a:rPr lang="ru-RU" sz="2000" dirty="0"/>
              <a:t>Журбенко Е.К. – инструктор по ФК, руководитель спортивно – туристического клуба.</a:t>
            </a:r>
          </a:p>
          <a:p>
            <a:r>
              <a:rPr lang="ru-RU" sz="2000" dirty="0" err="1"/>
              <a:t>Петченко</a:t>
            </a:r>
            <a:r>
              <a:rPr lang="ru-RU" sz="2000" dirty="0"/>
              <a:t> С.В. – учитель – логопед, руководитель логопедического клуба.</a:t>
            </a:r>
          </a:p>
          <a:p>
            <a:r>
              <a:rPr lang="ru-RU" sz="2000" dirty="0" err="1"/>
              <a:t>Федоряк</a:t>
            </a:r>
            <a:r>
              <a:rPr lang="ru-RU" sz="2000" dirty="0"/>
              <a:t> Е.Н. – учитель – логопед, руководитель логопедического клуба.</a:t>
            </a:r>
          </a:p>
          <a:p>
            <a:r>
              <a:rPr lang="ru-RU" sz="2000" dirty="0"/>
              <a:t>Кудряшова С.А. – воспитатель, руководитель театрального клуба.</a:t>
            </a:r>
          </a:p>
          <a:p>
            <a:r>
              <a:rPr lang="ru-RU" sz="2000" dirty="0" err="1"/>
              <a:t>Можнова</a:t>
            </a:r>
            <a:r>
              <a:rPr lang="ru-RU" sz="2000" dirty="0"/>
              <a:t> Н.В. – воспитатель, руководитель театрального клуба. </a:t>
            </a:r>
          </a:p>
          <a:p>
            <a:r>
              <a:rPr lang="ru-RU" sz="2000" dirty="0"/>
              <a:t>Макогон Н.И. – музыкальный руководитель, руководитель театрального клуба.</a:t>
            </a:r>
          </a:p>
          <a:p>
            <a:r>
              <a:rPr lang="ru-RU" sz="2000" dirty="0"/>
              <a:t>Малинина М.А. – воспитатель, руководитель творческого клуба.</a:t>
            </a:r>
          </a:p>
          <a:p>
            <a:r>
              <a:rPr lang="ru-RU" sz="2000" dirty="0" err="1"/>
              <a:t>Чиркова</a:t>
            </a:r>
            <a:r>
              <a:rPr lang="ru-RU" sz="2000" dirty="0"/>
              <a:t> Н.Н. – воспитатель, руководитель творческого клуба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24294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85160" y="166528"/>
            <a:ext cx="8168640" cy="13255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Проведенные мероприятия за 2018 год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1287995"/>
              </p:ext>
            </p:extLst>
          </p:nvPr>
        </p:nvGraphicFramePr>
        <p:xfrm>
          <a:off x="3825240" y="1492091"/>
          <a:ext cx="8199120" cy="5087875"/>
        </p:xfrm>
        <a:graphic>
          <a:graphicData uri="http://schemas.openxmlformats.org/drawingml/2006/table">
            <a:tbl>
              <a:tblPr firstRow="1" firstCol="1" bandRow="1"/>
              <a:tblGrid>
                <a:gridCol w="8199120"/>
              </a:tblGrid>
              <a:tr h="39624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Тренинг для педагогов «Пять шагов»</a:t>
                      </a:r>
                    </a:p>
                  </a:txBody>
                  <a:tcPr marL="59419" marR="59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Практикум «Как провести родительское собрание в нетрадиционной форме (собрание - встреча)»</a:t>
                      </a:r>
                    </a:p>
                  </a:txBody>
                  <a:tcPr marL="59419" marR="59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Консультация «Нетрадиционные методы работы с семьей»</a:t>
                      </a:r>
                    </a:p>
                  </a:txBody>
                  <a:tcPr marL="59419" marR="59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79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Кейс «Как организовать проектную деятельность с родителями и детьми»</a:t>
                      </a:r>
                    </a:p>
                  </a:txBody>
                  <a:tcPr marL="59419" marR="59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41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Игра «Свободный детский сад для всех»</a:t>
                      </a:r>
                    </a:p>
                  </a:txBody>
                  <a:tcPr marL="59419" marR="59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79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Консультация «Как составить план работы семейного клуба»</a:t>
                      </a:r>
                      <a:endParaRPr lang="ru-RU" sz="2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79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Круглый стол «Как наладить контакт с родителями воспитанников»</a:t>
                      </a:r>
                      <a:endParaRPr lang="ru-RU" sz="2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938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0880" y="0"/>
            <a:ext cx="8229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Официальные статусы организации в сфере образования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0880" y="1325563"/>
            <a:ext cx="8884920" cy="5032376"/>
          </a:xfrm>
        </p:spPr>
        <p:txBody>
          <a:bodyPr>
            <a:noAutofit/>
          </a:bodyPr>
          <a:lstStyle/>
          <a:p>
            <a:pPr lvl="0"/>
            <a:r>
              <a:rPr lang="ru-RU" sz="2900" dirty="0" smtClean="0">
                <a:solidFill>
                  <a:schemeClr val="accent6">
                    <a:lumMod val="50000"/>
                  </a:schemeClr>
                </a:solidFill>
              </a:rPr>
              <a:t>Муниципальная инновационная площадка </a:t>
            </a:r>
            <a:r>
              <a:rPr lang="ru-RU" sz="2900" dirty="0">
                <a:solidFill>
                  <a:schemeClr val="accent6">
                    <a:lumMod val="50000"/>
                  </a:schemeClr>
                </a:solidFill>
              </a:rPr>
              <a:t>на тему «Проектная деятельность как средство речевого и интеллектуального развития ребенка», год присвоения статуса 2014. Она закончила свою работу в 2017 году.</a:t>
            </a:r>
          </a:p>
          <a:p>
            <a:pPr lvl="0"/>
            <a:r>
              <a:rPr lang="ru-RU" sz="2900" dirty="0">
                <a:solidFill>
                  <a:schemeClr val="accent6">
                    <a:lumMod val="50000"/>
                  </a:schemeClr>
                </a:solidFill>
              </a:rPr>
              <a:t>Муниципальная инновационная площадка на тему «Инновационные методы работы с родителями в рамках реализации ФГОС ДО», год присвоения 2017. </a:t>
            </a:r>
            <a:endParaRPr lang="ru-RU" sz="29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0"/>
            <a:r>
              <a:rPr lang="ru-RU" sz="2900" dirty="0" smtClean="0">
                <a:solidFill>
                  <a:srgbClr val="FF0000"/>
                </a:solidFill>
              </a:rPr>
              <a:t>Краевая </a:t>
            </a:r>
            <a:r>
              <a:rPr lang="ru-RU" sz="2900" dirty="0" err="1">
                <a:solidFill>
                  <a:srgbClr val="FF0000"/>
                </a:solidFill>
              </a:rPr>
              <a:t>апробационная</a:t>
            </a:r>
            <a:r>
              <a:rPr lang="ru-RU" sz="2900" dirty="0">
                <a:solidFill>
                  <a:srgbClr val="FF0000"/>
                </a:solidFill>
              </a:rPr>
              <a:t> площадка на тему: «Комплексное развитие ребёнка дошкольного возраста средствами ООП ДО „Детский сад 2100“», год присвоения 2018. </a:t>
            </a:r>
          </a:p>
        </p:txBody>
      </p:sp>
      <p:pic>
        <p:nvPicPr>
          <p:cNvPr id="4" name="Picture 2" descr="G:\вебинары конференции\Шаблоны для презентаций ДО и школы\шаблон 2018\LOGO_DETSKIY_SAD_ORANZ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831" y="4885899"/>
            <a:ext cx="1428750" cy="133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43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670430071"/>
              </p:ext>
            </p:extLst>
          </p:nvPr>
        </p:nvGraphicFramePr>
        <p:xfrm>
          <a:off x="382137" y="150126"/>
          <a:ext cx="13647762" cy="6707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ÐÐ°ÑÑÐ¸Ð½ÐºÐ¸ Ð¿Ð¾ Ð·Ð°Ð¿ÑÐ¾ÑÑ ÑÐµÐ±ÐµÐ½Ð¾Ðº Ð¸ ÑÐ¾Ð´Ð¸ÑÐµÐ»Ñ ÑÐ¸ÑÑÐ½Ð¾Ðº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211" y="2050162"/>
            <a:ext cx="3331360" cy="290780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62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69920" y="-381635"/>
            <a:ext cx="826008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Участие в конкурсах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57600" y="701040"/>
            <a:ext cx="8534400" cy="601980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16 педагогов приняли участие в районной выставке педагогического мастерства</a:t>
            </a:r>
          </a:p>
          <a:p>
            <a:r>
              <a:rPr lang="ru-RU" dirty="0" smtClean="0"/>
              <a:t>3 педагога приняли участие в районном конкурсе «Панорама педагогических идей в речевом развитии дошкольников»</a:t>
            </a:r>
          </a:p>
          <a:p>
            <a:r>
              <a:rPr lang="ru-RU" dirty="0" smtClean="0"/>
              <a:t>14 воспитанников приняли участие в конкурсе «Литературная Россия»</a:t>
            </a:r>
          </a:p>
          <a:p>
            <a:r>
              <a:rPr lang="ru-RU" dirty="0" smtClean="0"/>
              <a:t>Воспитанники МАДОУ №1 приняли участие в спортивных соревнованиях «Вперед – на футбол!»</a:t>
            </a:r>
          </a:p>
          <a:p>
            <a:r>
              <a:rPr lang="ru-RU" dirty="0" smtClean="0"/>
              <a:t>2 семьи приняли участие в конкурсе «Семейных экологических проектов»</a:t>
            </a:r>
          </a:p>
          <a:p>
            <a:pPr lvl="0"/>
            <a:r>
              <a:rPr lang="ru-RU" dirty="0"/>
              <a:t>Павлычева К.Б. участник Всероссийского конкурса «Центров и программ родительского просвещения»</a:t>
            </a:r>
          </a:p>
          <a:p>
            <a:pPr lvl="0"/>
            <a:r>
              <a:rPr lang="ru-RU" dirty="0"/>
              <a:t>Кудряшова С.А. – победитель, </a:t>
            </a:r>
            <a:r>
              <a:rPr lang="ru-RU" dirty="0" err="1"/>
              <a:t>Кулькова</a:t>
            </a:r>
            <a:r>
              <a:rPr lang="ru-RU" dirty="0"/>
              <a:t> О.А., </a:t>
            </a:r>
            <a:r>
              <a:rPr lang="ru-RU" dirty="0" err="1"/>
              <a:t>Петченко</a:t>
            </a:r>
            <a:r>
              <a:rPr lang="ru-RU" dirty="0"/>
              <a:t> С.В., </a:t>
            </a:r>
            <a:r>
              <a:rPr lang="ru-RU" dirty="0" err="1"/>
              <a:t>Хмара</a:t>
            </a:r>
            <a:r>
              <a:rPr lang="ru-RU" dirty="0"/>
              <a:t> Е.В. – участники III Всероссийского конкурса методических разработок уроков, посвященных семье и традиционным семейным ценностям.</a:t>
            </a:r>
          </a:p>
          <a:p>
            <a:pPr lvl="0"/>
            <a:r>
              <a:rPr lang="ru-RU" dirty="0"/>
              <a:t>Семья Жихаревых приняла участие в IV Всероссийском Интернет – фотоконкурсе «Семьи счастливые моменты»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Педагоги и родители совместно с детьми регулярно участвуют в различных конкурсах и занимают призовые места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669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2120" y="-60482"/>
            <a:ext cx="813816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Организация сетевого взаимодействия.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2" name="Picture 4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111" y="1744712"/>
            <a:ext cx="2729389" cy="2729389"/>
          </a:xfrm>
          <a:prstGeom prst="ellipse">
            <a:avLst/>
          </a:prstGeom>
          <a:solidFill>
            <a:srgbClr val="002060"/>
          </a:solidFill>
          <a:ln w="63500" cap="rnd">
            <a:solidFill>
              <a:schemeClr val="accent5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Овал 6"/>
          <p:cNvSpPr/>
          <p:nvPr/>
        </p:nvSpPr>
        <p:spPr>
          <a:xfrm>
            <a:off x="0" y="2350853"/>
            <a:ext cx="4922520" cy="271509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К</a:t>
            </a:r>
            <a:r>
              <a:rPr lang="ru-RU" dirty="0" smtClean="0"/>
              <a:t>онкурс </a:t>
            </a:r>
            <a:r>
              <a:rPr lang="ru-RU" dirty="0"/>
              <a:t>научно – исследовательских работ «Инновационные подходы в деятельности педагогических работников в условиях образовательной организации»</a:t>
            </a:r>
          </a:p>
        </p:txBody>
      </p:sp>
      <p:sp>
        <p:nvSpPr>
          <p:cNvPr id="11" name="Овал 10"/>
          <p:cNvSpPr/>
          <p:nvPr/>
        </p:nvSpPr>
        <p:spPr>
          <a:xfrm>
            <a:off x="7411400" y="1158085"/>
            <a:ext cx="4318639" cy="119276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Участие в фестивале «Дни молодежной науки»</a:t>
            </a:r>
          </a:p>
          <a:p>
            <a:pPr algn="ctr"/>
            <a:r>
              <a:rPr lang="ru-RU" dirty="0" smtClean="0"/>
              <a:t>(ежегодное)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3222940" y="149120"/>
            <a:ext cx="4038600" cy="147971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Рецензирование методических разработок педагогов </a:t>
            </a:r>
          </a:p>
        </p:txBody>
      </p:sp>
      <p:sp>
        <p:nvSpPr>
          <p:cNvPr id="13" name="Овал 12"/>
          <p:cNvSpPr/>
          <p:nvPr/>
        </p:nvSpPr>
        <p:spPr>
          <a:xfrm>
            <a:off x="7713500" y="2830484"/>
            <a:ext cx="4225611" cy="155452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Консультирование по запросам в рамках работы инновационной площадки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5170958" y="4723559"/>
            <a:ext cx="4922520" cy="179768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Участие в научно – методическом семинаре «Деятельность педагогических работников в условиях реализации ФГОС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714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0400" y="365125"/>
            <a:ext cx="81534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Апробация и диссеминация результатов деятельности МИП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1244" y="1690688"/>
            <a:ext cx="8886876" cy="506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67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233108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chemeClr val="accent2">
                    <a:lumMod val="50000"/>
                  </a:schemeClr>
                </a:solidFill>
              </a:rPr>
              <a:t>Спасибо за внимание</a:t>
            </a:r>
            <a:endParaRPr lang="ru-RU" sz="66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76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85146" y="365125"/>
            <a:ext cx="7368654" cy="132556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Соответствие задачам федеральной и региональной образовательной политики. 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88080" y="1825624"/>
            <a:ext cx="8336280" cy="4793539"/>
          </a:xfrm>
        </p:spPr>
        <p:txBody>
          <a:bodyPr>
            <a:noAutofit/>
          </a:bodyPr>
          <a:lstStyle/>
          <a:p>
            <a:pPr lvl="0"/>
            <a:r>
              <a:rPr lang="ru-RU" sz="2400" dirty="0"/>
              <a:t>Федеральная целевая программа развития образования на 2016 - 2020 </a:t>
            </a:r>
            <a:r>
              <a:rPr lang="ru-RU" sz="2400" dirty="0" smtClean="0"/>
              <a:t>годы от </a:t>
            </a:r>
            <a:r>
              <a:rPr lang="ru-RU" sz="2400" dirty="0"/>
              <a:t>23 мая 2015 г. № 497;</a:t>
            </a:r>
          </a:p>
          <a:p>
            <a:pPr lvl="0"/>
            <a:r>
              <a:rPr lang="ru-RU" sz="2400" dirty="0"/>
              <a:t>Федеральный закон «Об образовании в Российской Федерации» от 20.12.2012 года № 273 – ФЗ;</a:t>
            </a:r>
          </a:p>
          <a:p>
            <a:pPr lvl="0"/>
            <a:r>
              <a:rPr lang="ru-RU" sz="2400" dirty="0"/>
              <a:t>Приказ Министерства образования и науки Российской Федерации от 30.08.2013 года № 1014 «Об утверждении порядка организации и осуществления образовательной деятельности по основным общеобразовательным программам – образовательным программам дошкольного образования»;</a:t>
            </a:r>
          </a:p>
          <a:p>
            <a:pPr lvl="0"/>
            <a:r>
              <a:rPr lang="ru-RU" sz="2400" dirty="0"/>
              <a:t>Федеральный государственный образовательный стандарт дошкольного </a:t>
            </a:r>
            <a:r>
              <a:rPr lang="ru-RU" sz="2400" dirty="0" smtClean="0"/>
              <a:t>образования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6316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1690" y="-167137"/>
            <a:ext cx="8242110" cy="1325563"/>
          </a:xfrm>
        </p:spPr>
        <p:txBody>
          <a:bodyPr/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Задачи отчетного периода.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8166" y="955344"/>
            <a:ext cx="8761864" cy="5773002"/>
          </a:xfrm>
        </p:spPr>
        <p:txBody>
          <a:bodyPr>
            <a:noAutofit/>
          </a:bodyPr>
          <a:lstStyle/>
          <a:p>
            <a:r>
              <a:rPr lang="ru-RU" sz="2700" dirty="0" smtClean="0"/>
              <a:t>Разработка </a:t>
            </a:r>
            <a:r>
              <a:rPr lang="ru-RU" sz="2700" dirty="0"/>
              <a:t>Положения и реализация программы работы специалистов ДОУ по взаимодействию с семьями воспитанников.</a:t>
            </a:r>
          </a:p>
          <a:p>
            <a:r>
              <a:rPr lang="ru-RU" sz="2700" dirty="0" smtClean="0"/>
              <a:t>Организация </a:t>
            </a:r>
            <a:r>
              <a:rPr lang="ru-RU" sz="2700" dirty="0"/>
              <a:t>деятельности фокус-группы для педагогов ДОУ в целях повышения профессиональной компетентности и качественной реализации задач инновационного проекта.</a:t>
            </a:r>
          </a:p>
          <a:p>
            <a:r>
              <a:rPr lang="ru-RU" sz="2700" dirty="0" smtClean="0"/>
              <a:t>Повышение </a:t>
            </a:r>
            <a:r>
              <a:rPr lang="ru-RU" sz="2700" dirty="0"/>
              <a:t>психолого-педагогической культуры родителей и их активное участие в жизнедеятельности дошкольного образовательного учреждения;</a:t>
            </a:r>
          </a:p>
          <a:p>
            <a:r>
              <a:rPr lang="ru-RU" sz="2700" dirty="0" smtClean="0"/>
              <a:t>Установление </a:t>
            </a:r>
            <a:r>
              <a:rPr lang="ru-RU" sz="2700" dirty="0"/>
              <a:t>социального партнерства с родителями </a:t>
            </a:r>
            <a:r>
              <a:rPr lang="ru-RU" sz="2700" dirty="0" smtClean="0"/>
              <a:t>посредством деятельности </a:t>
            </a:r>
            <a:r>
              <a:rPr lang="ru-RU" sz="2700" dirty="0"/>
              <a:t>семейного клуба, родительских гостиных, </a:t>
            </a:r>
            <a:r>
              <a:rPr lang="ru-RU" sz="2700" dirty="0" smtClean="0"/>
              <a:t>родительского </a:t>
            </a:r>
            <a:r>
              <a:rPr lang="ru-RU" sz="2700" dirty="0"/>
              <a:t>сообщества в Социальных сетях Интернет, фокус-группы</a:t>
            </a:r>
            <a:r>
              <a:rPr lang="ru-RU" sz="2700" dirty="0" smtClean="0"/>
              <a:t>.</a:t>
            </a:r>
            <a:endParaRPr lang="ru-RU" sz="2700" dirty="0"/>
          </a:p>
        </p:txBody>
      </p:sp>
    </p:spTree>
    <p:extLst>
      <p:ext uri="{BB962C8B-B14F-4D97-AF65-F5344CB8AC3E}">
        <p14:creationId xmlns:p14="http://schemas.microsoft.com/office/powerpoint/2010/main" val="383315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3576" y="0"/>
            <a:ext cx="8160224" cy="1325563"/>
          </a:xfrm>
        </p:spPr>
        <p:txBody>
          <a:bodyPr/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Содержание инновационной деятельности за отчетный период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30053" y="1325563"/>
            <a:ext cx="8625385" cy="53345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/>
              <a:t>Анкетирование родителей:</a:t>
            </a:r>
          </a:p>
          <a:p>
            <a:pPr algn="just"/>
            <a:endParaRPr lang="ru-RU" sz="3200" b="1" dirty="0" smtClean="0"/>
          </a:p>
          <a:p>
            <a:endParaRPr lang="ru-RU" sz="3200" b="1" dirty="0" smtClean="0">
              <a:solidFill>
                <a:srgbClr val="FF0000"/>
              </a:solidFill>
            </a:endParaRPr>
          </a:p>
          <a:p>
            <a:pPr lvl="0"/>
            <a:endParaRPr lang="ru-RU" sz="3200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4130008506"/>
              </p:ext>
            </p:extLst>
          </p:nvPr>
        </p:nvGraphicFramePr>
        <p:xfrm>
          <a:off x="1719618" y="1831244"/>
          <a:ext cx="10235820" cy="4828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3087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5212" y="365125"/>
            <a:ext cx="8378588" cy="1325563"/>
          </a:xfrm>
        </p:spPr>
        <p:txBody>
          <a:bodyPr>
            <a:noAutofit/>
          </a:bodyPr>
          <a:lstStyle/>
          <a:p>
            <a:r>
              <a:rPr lang="ru-RU" sz="2800" dirty="0"/>
              <a:t>Диагностика детей с целью выявления интересов воспитанников средних – подготовительных групп. Было продиагностировано 145 воспитанников. </a:t>
            </a:r>
            <a:br>
              <a:rPr lang="ru-RU" sz="2800" dirty="0"/>
            </a:br>
            <a:endParaRPr lang="ru-RU" sz="2800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6360216"/>
              </p:ext>
            </p:extLst>
          </p:nvPr>
        </p:nvGraphicFramePr>
        <p:xfrm>
          <a:off x="3084394" y="1433014"/>
          <a:ext cx="8707272" cy="5213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3892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98293" y="255943"/>
            <a:ext cx="7955507" cy="1325563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Опрос педагогов с целью выявления возможностей и интересов педагогического состава. Было опрошено 29 педагогов.</a:t>
            </a:r>
            <a:r>
              <a:rPr lang="ru-RU" sz="3100" b="1" dirty="0" smtClean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endParaRPr lang="ru-RU" dirty="0"/>
          </a:p>
        </p:txBody>
      </p:sp>
      <p:graphicFrame>
        <p:nvGraphicFramePr>
          <p:cNvPr id="12" name="Объект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4928901"/>
              </p:ext>
            </p:extLst>
          </p:nvPr>
        </p:nvGraphicFramePr>
        <p:xfrm>
          <a:off x="2797791" y="1105470"/>
          <a:ext cx="8556009" cy="5513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8671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49880" y="137160"/>
            <a:ext cx="9098280" cy="6568440"/>
          </a:xfrm>
        </p:spPr>
        <p:txBody>
          <a:bodyPr>
            <a:normAutofit/>
          </a:bodyPr>
          <a:lstStyle/>
          <a:p>
            <a:pPr lvl="0"/>
            <a:r>
              <a:rPr lang="ru-RU" sz="3200" dirty="0"/>
              <a:t>Было проведено пять заседаний родительских в соответствии с направлениями:</a:t>
            </a:r>
          </a:p>
          <a:p>
            <a:pPr lvl="0"/>
            <a:r>
              <a:rPr lang="ru-RU" sz="3200" dirty="0"/>
              <a:t>31.10.2018 – заседание театрального клуба «Путешествие в мир театра».</a:t>
            </a:r>
          </a:p>
          <a:p>
            <a:pPr lvl="0"/>
            <a:r>
              <a:rPr lang="ru-RU" sz="3200" dirty="0"/>
              <a:t>8.11.2018 – заседание творческого клуба «Изготовление осенних листьев из </a:t>
            </a:r>
            <a:r>
              <a:rPr lang="ru-RU" sz="3200" dirty="0" err="1"/>
              <a:t>фоамирана</a:t>
            </a:r>
            <a:r>
              <a:rPr lang="ru-RU" sz="3200" dirty="0"/>
              <a:t>».</a:t>
            </a:r>
          </a:p>
          <a:p>
            <a:pPr lvl="0"/>
            <a:r>
              <a:rPr lang="ru-RU" sz="3200" dirty="0"/>
              <a:t>21.11.2018 – заседание психологического клуба «Какой я родитель».</a:t>
            </a:r>
          </a:p>
          <a:p>
            <a:pPr lvl="0"/>
            <a:r>
              <a:rPr lang="ru-RU" sz="3200" dirty="0"/>
              <a:t>29.11.2018 – заседание логопедического клуба «Хотим с Вами познакомиться».</a:t>
            </a:r>
          </a:p>
          <a:p>
            <a:pPr lvl="0"/>
            <a:r>
              <a:rPr lang="ru-RU" sz="3200" dirty="0"/>
              <a:t>5.12.2018 – заседание спортивно – туристического клуба «Давайте познакомимся</a:t>
            </a:r>
            <a:r>
              <a:rPr lang="ru-RU" sz="3200" dirty="0" smtClean="0"/>
              <a:t>».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24761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4974" y="549813"/>
            <a:ext cx="8382000" cy="854075"/>
          </a:xfrm>
        </p:spPr>
        <p:txBody>
          <a:bodyPr/>
          <a:lstStyle/>
          <a:p>
            <a:pPr algn="ctr"/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Инновационность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2924715" y="1528549"/>
            <a:ext cx="8771416" cy="49950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dirty="0"/>
              <a:t>Семья и детский сад– это два важных института социализации детей. Для всестороннего развития необходимо тесное взаимодействие обоих институтов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633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</TotalTime>
  <Words>970</Words>
  <Application>Microsoft Office PowerPoint</Application>
  <PresentationFormat>Широкоэкранный</PresentationFormat>
  <Paragraphs>120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Тема Office</vt:lpstr>
      <vt:lpstr>  ОТЧЕТ о деятельности муниципальной инновационной площадки на тему: «Инновационные методы работы с родителями в рамках реализации ФГОС ДО»</vt:lpstr>
      <vt:lpstr>Официальные статусы организации в сфере образования</vt:lpstr>
      <vt:lpstr>Соответствие задачам федеральной и региональной образовательной политики. </vt:lpstr>
      <vt:lpstr>Задачи отчетного периода.</vt:lpstr>
      <vt:lpstr>Содержание инновационной деятельности за отчетный период</vt:lpstr>
      <vt:lpstr>Диагностика детей с целью выявления интересов воспитанников средних – подготовительных групп. Было продиагностировано 145 воспитанников.  </vt:lpstr>
      <vt:lpstr>Опрос педагогов с целью выявления возможностей и интересов педагогического состава. Было опрошено 29 педагогов.  </vt:lpstr>
      <vt:lpstr>Презентация PowerPoint</vt:lpstr>
      <vt:lpstr>Инновационность.</vt:lpstr>
      <vt:lpstr>Измерение и оценка качества инновации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Результативность</vt:lpstr>
      <vt:lpstr>Анкетирование родителей «Способы получения информации об особенностях развития ребенка в детском саду»</vt:lpstr>
      <vt:lpstr>Руководители клубов:</vt:lpstr>
      <vt:lpstr>Проведенные мероприятия за 2018 год</vt:lpstr>
      <vt:lpstr>Презентация PowerPoint</vt:lpstr>
      <vt:lpstr>Участие в конкурсах</vt:lpstr>
      <vt:lpstr>Организация сетевого взаимодействия.</vt:lpstr>
      <vt:lpstr>Апробация и диссеминация результатов деятельности МИП</vt:lpstr>
      <vt:lpstr>Спасибо за внимание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  ОТЧЕТ о деятельности муниципальной инновационной площадки на тему: «Инновационные методы работы с родителями в рамках реализации ФГОС ДО»</dc:title>
  <dc:creator>User</dc:creator>
  <cp:lastModifiedBy>User</cp:lastModifiedBy>
  <cp:revision>51</cp:revision>
  <dcterms:created xsi:type="dcterms:W3CDTF">2019-02-25T07:53:00Z</dcterms:created>
  <dcterms:modified xsi:type="dcterms:W3CDTF">2019-03-18T05:57:45Z</dcterms:modified>
</cp:coreProperties>
</file>