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C0CE8-7556-428F-B7E5-5A6BEBA9903E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C11CC-038C-41E2-9296-1DD604173E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11CC-038C-41E2-9296-1DD604173EE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AA84D6-567D-4967-8544-052548080983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037163-F099-456C-B3F5-99105C8321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Мои рисунки\50ded13bf3758a24e387a4eeb33d12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5722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500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FF00"/>
                </a:solidFill>
              </a:rPr>
              <a:t>Презентация творческого проекта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 «Путешествие в мир театра»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(развитие речи через театрализованную деятельность)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72140"/>
            <a:ext cx="7854696" cy="7143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 воспитатель 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Можнова</a:t>
            </a:r>
            <a:r>
              <a:rPr lang="ru-RU" dirty="0" smtClean="0">
                <a:solidFill>
                  <a:srgbClr val="FFFF00"/>
                </a:solidFill>
              </a:rPr>
              <a:t> Наталья Викторовна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1357298"/>
            <a:ext cx="628654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сказочной стране Математики»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428728" y="142852"/>
            <a:ext cx="6286544" cy="1143008"/>
          </a:xfrm>
          <a:prstGeom prst="wave">
            <a:avLst>
              <a:gd name="adj1" fmla="val 12500"/>
              <a:gd name="adj2" fmla="val 253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Театрализованные постановки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I:\проекты\проект развитие речи посредством театрализации\материалы на проект\фото\IMG_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3116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IMG_0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876"/>
            <a:ext cx="3587750" cy="269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:\проекты\проект развитие речи посредством театрализации\материалы на проект\фото\IMG_00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14884"/>
            <a:ext cx="278764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pic>
        <p:nvPicPr>
          <p:cNvPr id="5" name="Рисунок 4" descr="I:\проекты\проект развитие речи посредством театрализации\материалы на проект\фото\Новая папка\DSC03118.JPG"/>
          <p:cNvPicPr/>
          <p:nvPr/>
        </p:nvPicPr>
        <p:blipFill>
          <a:blip r:embed="rId3" cstate="print"/>
          <a:srcRect r="7266"/>
          <a:stretch>
            <a:fillRect/>
          </a:stretch>
        </p:blipFill>
        <p:spPr bwMode="auto">
          <a:xfrm>
            <a:off x="571472" y="1357298"/>
            <a:ext cx="3429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проекты\проект развитие речи посредством театрализации\материалы на проект\фото\Новая папка\20171124_1056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428628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IMG-20180228-WA00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IMG-20180228-WA000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643446"/>
            <a:ext cx="3405188" cy="208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43042" y="428604"/>
            <a:ext cx="628654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«Терем, терем, теремок»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Работая над проектом «Путешествие в мир театра», дети в различных ситуациях общения стали более четко и грамотно  выражать свои мысли. У детей повысилась речевая активность, улучшилась дикция, обогатился активный и пассивный словарь. В процессе запоминания и проговаривания текстов улучшился грамматический строй речи детей, появилось умение пользоваться интонациями, выражающими разнообразное эмоциональное состояние.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Помимо этого, дети в любых видах деятельности проявляют позитивные качества характера: умение работать в коллективе, умение сопереживать, целеустремленность, находчивость, смелость.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Повысился интерес детей к сказкам и другим произведения художественной литературы, дети с удовольствием отображают в свободной игровой  деятельности эпизоды постановок, образы героев.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Таким образом, театрализованная деятельность помогает усвоению богатства родного языка и его выразительных средств, совершенствует артикуляционный аппарат, способствует развитию элементов речевого общения: мимики, жестов, интонации голоса, стимулирует активную речь, позволяет формировать опыт социального поведения.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Наряду с основными методами и приемами развития речи детей, использование в практике театрализованных занятий позволяет решать практически все задачи программы развития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Мои рисунки\50ded13bf3758a24e387a4eeb33d12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5722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42852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142852"/>
            <a:ext cx="7500990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7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В </a:t>
            </a:r>
            <a:r>
              <a:rPr lang="ru-RU" dirty="0"/>
              <a:t>современном обществе инновационных цифровых технологий игровую деятельность детей все чаще заменяет компьютер и телевидение. В связи с тем, что эта тенденция увеличивается с каждым годом, в последнее время наблюдается увеличение детей с нарушением связной речи. </a:t>
            </a:r>
            <a:endParaRPr lang="ru-RU" dirty="0" smtClean="0"/>
          </a:p>
          <a:p>
            <a:r>
              <a:rPr lang="ru-RU" dirty="0" smtClean="0"/>
              <a:t>      Одно </a:t>
            </a:r>
            <a:r>
              <a:rPr lang="ru-RU" dirty="0"/>
              <a:t>из важных приобретений ребенка при обучении в дошкольном образовательном учреждении является овладение родным языком, поскольку именно дошкольный возраст </a:t>
            </a:r>
            <a:r>
              <a:rPr lang="ru-RU" dirty="0" err="1"/>
              <a:t>сензитивен</a:t>
            </a:r>
            <a:r>
              <a:rPr lang="ru-RU" dirty="0"/>
              <a:t> для усвоения речи. В связи с этим, в процессе современного дошкольного образования речевое развитие детей рассматривается как общая основа воспитания и обучения.</a:t>
            </a:r>
          </a:p>
          <a:p>
            <a:r>
              <a:rPr lang="ru-RU" dirty="0" smtClean="0"/>
              <a:t>       Как </a:t>
            </a:r>
            <a:r>
              <a:rPr lang="ru-RU" dirty="0"/>
              <a:t>известно, игра – это ведущий вид деятельности дошкольника. </a:t>
            </a:r>
            <a:endParaRPr lang="ru-RU" dirty="0" smtClean="0"/>
          </a:p>
          <a:p>
            <a:r>
              <a:rPr lang="ru-RU" dirty="0"/>
              <a:t>Театральные </a:t>
            </a:r>
            <a:r>
              <a:rPr lang="ru-RU" dirty="0" smtClean="0"/>
              <a:t>игры имеют </a:t>
            </a:r>
            <a:r>
              <a:rPr lang="ru-RU" dirty="0"/>
              <a:t>влияние не только на воспитательное значение в формировании личности, но и являются важным фактором, стимулирующим развитие связной речи, ее выразительности. В театрализованной деятельности ребенок выражает свои эмоции, чувства, желания и взгляды. Раскрываясь в игре, ребенок способен выступать даже перед большой аудиторией, не стесняясь присутствия слушателей.</a:t>
            </a:r>
          </a:p>
          <a:p>
            <a:r>
              <a:rPr lang="ru-RU" dirty="0" smtClean="0"/>
              <a:t>     При </a:t>
            </a:r>
            <a:r>
              <a:rPr lang="ru-RU" dirty="0"/>
              <a:t>рассмотрении актуальности данного вопроса было решено реализовать проект «Путешествие в мир театра»  с  использованием театрализованных игр для повышения уровня речевого развития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714488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творческий.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дети старшего дошкольного возраста, родители, воспитатель.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Объект проекта: дети дошкольного возраста </a:t>
            </a:r>
          </a:p>
          <a:p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(5-7 лет)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проекта: театрализованная деятельность направленная на развитие речи детей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142852"/>
            <a:ext cx="528641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785795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Развитие речи дошкольников посредством театрализованной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1571612"/>
            <a:ext cx="528641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1455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и уточнять словарь детей, расширять словарный запас.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диалогическую и монологическую формы речи.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умение составлять небольшие рассказы, сказки из личного опыта, используя кукол.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навыки импровизации диалогов действующих лиц в хорошо знакомых сказках.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навыки коллективного сочинения рассказов из личного опыта с использованием театральных кукол.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всесторонне развитие творческих способностей детей средствами театрального искусства.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творческую самостоятельность в создании художественного образа, используя для этой цели игровые, песенные, танцевальные импровизации.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A2A3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представление о нравственных качествах человека, эмоциональное осознание самого себя.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культуру речевого общения.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Поддерживать инициативу детей в индивидуальных и коллективных импровизациях на детских музыкальных инструментах, сопровождающих кукольные спектакли и драматизации.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A2A3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A2A3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устойчивый интерес к театральной игровой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AutoShape 2"/>
          <p:cNvCxnSpPr>
            <a:cxnSpLocks noChangeShapeType="1"/>
          </p:cNvCxnSpPr>
          <p:nvPr/>
        </p:nvCxnSpPr>
        <p:spPr bwMode="auto">
          <a:xfrm rot="10800000" flipV="1">
            <a:off x="3000364" y="1000108"/>
            <a:ext cx="1357314" cy="928694"/>
          </a:xfrm>
          <a:prstGeom prst="straightConnector1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>
            <a:off x="4573588" y="1000125"/>
            <a:ext cx="1355734" cy="928677"/>
          </a:xfrm>
          <a:prstGeom prst="straightConnector1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285852" y="285728"/>
            <a:ext cx="6715172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над проектом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287456" y="2000250"/>
            <a:ext cx="2284412" cy="569913"/>
            <a:chOff x="315" y="1260"/>
            <a:chExt cx="1439" cy="359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5" y="1260"/>
              <a:ext cx="1440" cy="360"/>
            </a:xfrm>
            <a:prstGeom prst="rect">
              <a:avLst/>
            </a:prstGeom>
            <a:solidFill>
              <a:srgbClr val="FF6699"/>
            </a:solidFill>
            <a:ln w="3168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15" y="1260"/>
              <a:ext cx="1440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4080" tIns="36720" rIns="64080" bIns="36720" anchor="ctr"/>
            <a:lstStyle/>
            <a:p>
              <a:pPr algn="ctr">
                <a:lnSpc>
                  <a:spcPct val="90000"/>
                </a:lnSpc>
                <a:spcAft>
                  <a:spcPts val="875"/>
                </a:spcAft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Calibri" pitchFamily="32" charset="0"/>
                </a:rPr>
                <a:t>Работа с детьми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072085" y="2000248"/>
            <a:ext cx="2786063" cy="571500"/>
            <a:chOff x="1980" y="1260"/>
            <a:chExt cx="1755" cy="36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980" y="1260"/>
              <a:ext cx="1755" cy="360"/>
            </a:xfrm>
            <a:prstGeom prst="rect">
              <a:avLst/>
            </a:prstGeom>
            <a:solidFill>
              <a:srgbClr val="FFC000"/>
            </a:solidFill>
            <a:ln w="3168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980" y="1260"/>
              <a:ext cx="1755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64080" tIns="36720" rIns="64080" bIns="36720" anchor="ctr"/>
            <a:lstStyle/>
            <a:p>
              <a:pPr algn="ctr">
                <a:lnSpc>
                  <a:spcPct val="90000"/>
                </a:lnSpc>
                <a:spcAft>
                  <a:spcPts val="875"/>
                </a:spcAft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000" b="1" dirty="0">
                  <a:solidFill>
                    <a:srgbClr val="0070C0"/>
                  </a:solidFill>
                  <a:latin typeface="Calibri" pitchFamily="32" charset="0"/>
                </a:rPr>
                <a:t>Работа с родителями</a:t>
              </a:r>
            </a:p>
          </p:txBody>
        </p:sp>
      </p:grp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155694" y="2714620"/>
            <a:ext cx="2630488" cy="39290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театрализованных постановок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5286380" y="2643182"/>
            <a:ext cx="2643206" cy="39290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endParaRPr lang="ru-RU" sz="20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сборе информации о театрах и их разновидностях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Совместное изготовление различных видов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театров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костюмов и атрибутов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театрализованного уголка в группе</a:t>
            </a:r>
          </a:p>
          <a:p>
            <a:pPr>
              <a:buClr>
                <a:srgbClr val="002060"/>
              </a:buClr>
              <a:tabLst>
                <a:tab pos="723900" algn="l"/>
                <a:tab pos="1447800" algn="l"/>
                <a:tab pos="2171700" algn="l"/>
              </a:tabLst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ru-RU" sz="2400" b="1" dirty="0">
              <a:solidFill>
                <a:srgbClr val="0070C0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32" y="357166"/>
            <a:ext cx="478634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Театральная мастерская</a:t>
            </a:r>
            <a:endParaRPr lang="ru-RU" sz="2800" dirty="0"/>
          </a:p>
        </p:txBody>
      </p:sp>
      <p:pic>
        <p:nvPicPr>
          <p:cNvPr id="6" name="Рисунок 5" descr="I:\проекты\проект развитие речи посредством театрализации\материалы на проект\фото\Рисунок1.jpg"/>
          <p:cNvPicPr/>
          <p:nvPr/>
        </p:nvPicPr>
        <p:blipFill>
          <a:blip r:embed="rId3"/>
          <a:srcRect l="5190" t="8245" r="2794" b="2925"/>
          <a:stretch>
            <a:fillRect/>
          </a:stretch>
        </p:blipFill>
        <p:spPr bwMode="auto">
          <a:xfrm>
            <a:off x="4786314" y="1214422"/>
            <a:ext cx="3429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Фотки\детский сад\математика\маематика подготовка\IMG_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35719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:\проекты\проект развитие речи посредством театрализации\материалы на проект\фото\новый год\IMG_00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929067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:\проекты\проект развитие речи посредством театрализации\материалы на проект\фото\IMG_0481.jpg"/>
          <p:cNvPicPr/>
          <p:nvPr/>
        </p:nvPicPr>
        <p:blipFill>
          <a:blip r:embed="rId6" cstate="print"/>
          <a:srcRect l="5351" r="10820"/>
          <a:stretch>
            <a:fillRect/>
          </a:stretch>
        </p:blipFill>
        <p:spPr bwMode="auto">
          <a:xfrm>
            <a:off x="5000628" y="3571876"/>
            <a:ext cx="335758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pic>
        <p:nvPicPr>
          <p:cNvPr id="5" name="Рисунок 4" descr="I:\проекты\проект развитие речи посредством театрализации\материалы на проект\фото\IMG_0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проекты\проект развитие речи посредством театрализации\материалы на проект\фото\IMG_0091.jpg"/>
          <p:cNvPicPr/>
          <p:nvPr/>
        </p:nvPicPr>
        <p:blipFill>
          <a:blip r:embed="rId5" cstate="print"/>
          <a:srcRect l="4009" t="42237" r="9577" b="19533"/>
          <a:stretch>
            <a:fillRect/>
          </a:stretch>
        </p:blipFill>
        <p:spPr bwMode="auto">
          <a:xfrm>
            <a:off x="5143504" y="142852"/>
            <a:ext cx="3795718" cy="23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проекты\проект развитие речи посредством театрализации\IMG_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42852"/>
            <a:ext cx="3081337" cy="231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проекты\проект развитие речи посредством театрализации\фото\IMG_0490.jpg"/>
          <p:cNvPicPr>
            <a:picLocks noChangeAspect="1" noChangeArrowheads="1"/>
          </p:cNvPicPr>
          <p:nvPr/>
        </p:nvPicPr>
        <p:blipFill>
          <a:blip r:embed="rId7" cstate="print"/>
          <a:srcRect l="60258" t="23256" b="16279"/>
          <a:stretch>
            <a:fillRect/>
          </a:stretch>
        </p:blipFill>
        <p:spPr bwMode="auto">
          <a:xfrm rot="16200000">
            <a:off x="6248814" y="4038202"/>
            <a:ext cx="250428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новый год\IMG_0047.jpg"/>
          <p:cNvPicPr/>
          <p:nvPr/>
        </p:nvPicPr>
        <p:blipFill>
          <a:blip r:embed="rId8" cstate="print"/>
          <a:srcRect b="16216"/>
          <a:stretch>
            <a:fillRect/>
          </a:stretch>
        </p:blipFill>
        <p:spPr bwMode="auto">
          <a:xfrm>
            <a:off x="2786050" y="2071678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285728"/>
            <a:ext cx="628654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sz="3200" dirty="0"/>
          </a:p>
        </p:txBody>
      </p:sp>
      <p:pic>
        <p:nvPicPr>
          <p:cNvPr id="6" name="Рисунок 5" descr="I:\проекты\проект развитие речи посредством театрализации\материалы на проект\фото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IMG_00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3286148" cy="24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IMG_00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929066"/>
            <a:ext cx="3571900" cy="257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:\проекты\проект развитие речи посредством театрализации\материалы на проект\фото\IMG_00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214422"/>
            <a:ext cx="37147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pic>
        <p:nvPicPr>
          <p:cNvPr id="5" name="Рисунок 4" descr="I:\проекты\проект развитие речи посредством театрализации\материалы на проект\фото\IMG_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проекты\проект развитие речи посредством театрализации\материалы на проект\фото\IMG_0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290"/>
            <a:ext cx="42862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IMG_0502.jpg"/>
          <p:cNvPicPr/>
          <p:nvPr/>
        </p:nvPicPr>
        <p:blipFill>
          <a:blip r:embed="rId5" cstate="print"/>
          <a:srcRect r="-506"/>
          <a:stretch>
            <a:fillRect/>
          </a:stretch>
        </p:blipFill>
        <p:spPr bwMode="auto">
          <a:xfrm rot="16200000">
            <a:off x="431612" y="3568860"/>
            <a:ext cx="328011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новый год\IMG_0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857628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594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творческого проекта  «Путешествие в мир театра» (развитие речи через театрализованную деятельность)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творческого проекта  «Путешествие в мир театра» (развитие речи через театрализованную деятельность) </dc:title>
  <dc:creator>User</dc:creator>
  <cp:lastModifiedBy>User</cp:lastModifiedBy>
  <cp:revision>24</cp:revision>
  <dcterms:created xsi:type="dcterms:W3CDTF">2018-04-18T17:09:55Z</dcterms:created>
  <dcterms:modified xsi:type="dcterms:W3CDTF">2018-04-19T21:00:02Z</dcterms:modified>
</cp:coreProperties>
</file>