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75" r:id="rId4"/>
    <p:sldId id="266" r:id="rId5"/>
    <p:sldId id="259" r:id="rId6"/>
    <p:sldId id="301" r:id="rId7"/>
    <p:sldId id="298" r:id="rId8"/>
    <p:sldId id="300" r:id="rId9"/>
    <p:sldId id="299" r:id="rId10"/>
    <p:sldId id="276" r:id="rId11"/>
    <p:sldId id="287" r:id="rId12"/>
    <p:sldId id="279" r:id="rId13"/>
    <p:sldId id="282" r:id="rId14"/>
    <p:sldId id="283" r:id="rId15"/>
    <p:sldId id="284" r:id="rId16"/>
    <p:sldId id="285" r:id="rId17"/>
    <p:sldId id="288" r:id="rId18"/>
    <p:sldId id="29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47133" autoAdjust="0"/>
  </p:normalViewPr>
  <p:slideViewPr>
    <p:cSldViewPr snapToGrid="0">
      <p:cViewPr varScale="1">
        <p:scale>
          <a:sx n="71" d="100"/>
          <a:sy n="71" d="100"/>
        </p:scale>
        <p:origin x="-120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Самостоятельность</c:v>
                </c:pt>
                <c:pt idx="1">
                  <c:v>Инициативность</c:v>
                </c:pt>
                <c:pt idx="2">
                  <c:v>Нестандарстность, оригинальность</c:v>
                </c:pt>
                <c:pt idx="3">
                  <c:v>Упорство в достижении результата</c:v>
                </c:pt>
                <c:pt idx="4">
                  <c:v>Способность  к сотрудничеству</c:v>
                </c:pt>
                <c:pt idx="5">
                  <c:v> Продукты конструктивной деятельности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29</c:v>
                </c:pt>
                <c:pt idx="1">
                  <c:v>36</c:v>
                </c:pt>
                <c:pt idx="2">
                  <c:v>22</c:v>
                </c:pt>
                <c:pt idx="3">
                  <c:v>20</c:v>
                </c:pt>
                <c:pt idx="4">
                  <c:v>22</c:v>
                </c:pt>
                <c:pt idx="5">
                  <c:v>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Самостоятельность</c:v>
                </c:pt>
                <c:pt idx="1">
                  <c:v>Инициативность</c:v>
                </c:pt>
                <c:pt idx="2">
                  <c:v>Нестандарстность, оригинальность</c:v>
                </c:pt>
                <c:pt idx="3">
                  <c:v>Упорство в достижении результата</c:v>
                </c:pt>
                <c:pt idx="4">
                  <c:v>Способность  к сотрудничеству</c:v>
                </c:pt>
                <c:pt idx="5">
                  <c:v> Продукты конструктивной деятельности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24</c:v>
                </c:pt>
                <c:pt idx="1">
                  <c:v>32</c:v>
                </c:pt>
                <c:pt idx="2">
                  <c:v>40</c:v>
                </c:pt>
                <c:pt idx="3">
                  <c:v>42</c:v>
                </c:pt>
                <c:pt idx="4">
                  <c:v>51</c:v>
                </c:pt>
                <c:pt idx="5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Самостоятельность</c:v>
                </c:pt>
                <c:pt idx="1">
                  <c:v>Инициативность</c:v>
                </c:pt>
                <c:pt idx="2">
                  <c:v>Нестандарстность, оригинальность</c:v>
                </c:pt>
                <c:pt idx="3">
                  <c:v>Упорство в достижении результата</c:v>
                </c:pt>
                <c:pt idx="4">
                  <c:v>Способность  к сотрудничеству</c:v>
                </c:pt>
                <c:pt idx="5">
                  <c:v> Продукты конструктивной деятельности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47</c:v>
                </c:pt>
                <c:pt idx="1">
                  <c:v>32</c:v>
                </c:pt>
                <c:pt idx="2">
                  <c:v>38</c:v>
                </c:pt>
                <c:pt idx="3">
                  <c:v>38</c:v>
                </c:pt>
                <c:pt idx="4">
                  <c:v>27</c:v>
                </c:pt>
                <c:pt idx="5">
                  <c:v>39</c:v>
                </c:pt>
              </c:numCache>
            </c:numRef>
          </c:val>
        </c:ser>
        <c:axId val="109913984"/>
        <c:axId val="109915520"/>
      </c:barChart>
      <c:catAx>
        <c:axId val="109913984"/>
        <c:scaling>
          <c:orientation val="minMax"/>
        </c:scaling>
        <c:axPos val="b"/>
        <c:tickLblPos val="nextTo"/>
        <c:txPr>
          <a:bodyPr/>
          <a:lstStyle/>
          <a:p>
            <a:pPr>
              <a:defRPr baseline="0"/>
            </a:pPr>
            <a:endParaRPr lang="ru-RU"/>
          </a:p>
        </c:txPr>
        <c:crossAx val="109915520"/>
        <c:crosses val="autoZero"/>
        <c:auto val="1"/>
        <c:lblAlgn val="ctr"/>
        <c:lblOffset val="100"/>
      </c:catAx>
      <c:valAx>
        <c:axId val="109915520"/>
        <c:scaling>
          <c:orientation val="minMax"/>
        </c:scaling>
        <c:axPos val="l"/>
        <c:majorGridlines/>
        <c:numFmt formatCode="General" sourceLinked="1"/>
        <c:tickLblPos val="nextTo"/>
        <c:crossAx val="1099139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Активность родителей</a:t>
            </a:r>
            <a:endParaRPr lang="ru-RU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анкетирования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средняя группа</c:v>
                </c:pt>
                <c:pt idx="1">
                  <c:v>старшие группы</c:v>
                </c:pt>
                <c:pt idx="2">
                  <c:v>подгогтовительные группы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0.86000000000000021</c:v>
                </c:pt>
                <c:pt idx="2">
                  <c:v>1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08D05-88B0-488C-A512-EC1409D6AE62}">
      <dsp:nvSpPr>
        <dsp:cNvPr id="0" name=""/>
        <dsp:cNvSpPr/>
      </dsp:nvSpPr>
      <dsp:spPr>
        <a:xfrm rot="5400000">
          <a:off x="356188" y="2079285"/>
          <a:ext cx="1044918" cy="173872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0269A-030D-43F3-8E59-598CCA6D6407}">
      <dsp:nvSpPr>
        <dsp:cNvPr id="0" name=""/>
        <dsp:cNvSpPr/>
      </dsp:nvSpPr>
      <dsp:spPr>
        <a:xfrm>
          <a:off x="181766" y="2598788"/>
          <a:ext cx="1569726" cy="1375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15 педагогов</a:t>
          </a:r>
        </a:p>
      </dsp:txBody>
      <dsp:txXfrm>
        <a:off x="181766" y="2598788"/>
        <a:ext cx="1569726" cy="1375957"/>
      </dsp:txXfrm>
    </dsp:sp>
    <dsp:sp modelId="{09377BDA-25F1-49CD-9A9E-E4E25A04A7BF}">
      <dsp:nvSpPr>
        <dsp:cNvPr id="0" name=""/>
        <dsp:cNvSpPr/>
      </dsp:nvSpPr>
      <dsp:spPr>
        <a:xfrm>
          <a:off x="1455317" y="1951279"/>
          <a:ext cx="296174" cy="29617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99325-DA06-4E8E-9B74-24E995710CA0}">
      <dsp:nvSpPr>
        <dsp:cNvPr id="0" name=""/>
        <dsp:cNvSpPr/>
      </dsp:nvSpPr>
      <dsp:spPr>
        <a:xfrm rot="5400000">
          <a:off x="2277840" y="1603770"/>
          <a:ext cx="1044918" cy="173872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CFCDC-995B-457D-A009-9448420EF9A6}">
      <dsp:nvSpPr>
        <dsp:cNvPr id="0" name=""/>
        <dsp:cNvSpPr/>
      </dsp:nvSpPr>
      <dsp:spPr>
        <a:xfrm>
          <a:off x="2103418" y="2123273"/>
          <a:ext cx="1569726" cy="1375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3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учителя - логопеда</a:t>
          </a:r>
        </a:p>
      </dsp:txBody>
      <dsp:txXfrm>
        <a:off x="2103418" y="2123273"/>
        <a:ext cx="1569726" cy="1375957"/>
      </dsp:txXfrm>
    </dsp:sp>
    <dsp:sp modelId="{B044D50E-65F9-436E-ACCD-42E15EDF5BAA}">
      <dsp:nvSpPr>
        <dsp:cNvPr id="0" name=""/>
        <dsp:cNvSpPr/>
      </dsp:nvSpPr>
      <dsp:spPr>
        <a:xfrm>
          <a:off x="3376969" y="1475764"/>
          <a:ext cx="296174" cy="296174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83A5D-AF72-43BD-832C-CEE0A27B4302}">
      <dsp:nvSpPr>
        <dsp:cNvPr id="0" name=""/>
        <dsp:cNvSpPr/>
      </dsp:nvSpPr>
      <dsp:spPr>
        <a:xfrm rot="5400000">
          <a:off x="4199492" y="1128256"/>
          <a:ext cx="1044918" cy="1738720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E81D9-6FA3-4C9F-9248-F8CC0E20E7AE}">
      <dsp:nvSpPr>
        <dsp:cNvPr id="0" name=""/>
        <dsp:cNvSpPr/>
      </dsp:nvSpPr>
      <dsp:spPr>
        <a:xfrm>
          <a:off x="4025069" y="1647759"/>
          <a:ext cx="1569726" cy="1375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2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педагога- психолога</a:t>
          </a:r>
        </a:p>
      </dsp:txBody>
      <dsp:txXfrm>
        <a:off x="4025069" y="1647759"/>
        <a:ext cx="1569726" cy="1375957"/>
      </dsp:txXfrm>
    </dsp:sp>
    <dsp:sp modelId="{81750369-A813-4504-89B0-A2A8297EA2FA}">
      <dsp:nvSpPr>
        <dsp:cNvPr id="0" name=""/>
        <dsp:cNvSpPr/>
      </dsp:nvSpPr>
      <dsp:spPr>
        <a:xfrm>
          <a:off x="5298621" y="1000249"/>
          <a:ext cx="296174" cy="296174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28B98-2312-4F96-99DE-1605F7BF805E}">
      <dsp:nvSpPr>
        <dsp:cNvPr id="0" name=""/>
        <dsp:cNvSpPr/>
      </dsp:nvSpPr>
      <dsp:spPr>
        <a:xfrm rot="5400000">
          <a:off x="6121144" y="652741"/>
          <a:ext cx="1044918" cy="173872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919B2-E56A-4ADA-84E6-E8B20AE795EC}">
      <dsp:nvSpPr>
        <dsp:cNvPr id="0" name=""/>
        <dsp:cNvSpPr/>
      </dsp:nvSpPr>
      <dsp:spPr>
        <a:xfrm>
          <a:off x="5946721" y="1172244"/>
          <a:ext cx="1569726" cy="1375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1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музыкальный руководитель </a:t>
          </a:r>
        </a:p>
      </dsp:txBody>
      <dsp:txXfrm>
        <a:off x="5946721" y="1172244"/>
        <a:ext cx="1569726" cy="1375957"/>
      </dsp:txXfrm>
    </dsp:sp>
    <dsp:sp modelId="{1ED5A505-3700-4723-834D-D9577E102963}">
      <dsp:nvSpPr>
        <dsp:cNvPr id="0" name=""/>
        <dsp:cNvSpPr/>
      </dsp:nvSpPr>
      <dsp:spPr>
        <a:xfrm>
          <a:off x="7220273" y="524735"/>
          <a:ext cx="296174" cy="296174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4E944-371B-470A-B3C0-6ADA7989C1A1}">
      <dsp:nvSpPr>
        <dsp:cNvPr id="0" name=""/>
        <dsp:cNvSpPr/>
      </dsp:nvSpPr>
      <dsp:spPr>
        <a:xfrm rot="5400000">
          <a:off x="8042796" y="177226"/>
          <a:ext cx="1044918" cy="173872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27FDE-22F0-4215-91C3-A7606276FE12}">
      <dsp:nvSpPr>
        <dsp:cNvPr id="0" name=""/>
        <dsp:cNvSpPr/>
      </dsp:nvSpPr>
      <dsp:spPr>
        <a:xfrm>
          <a:off x="7868373" y="696729"/>
          <a:ext cx="1569726" cy="1375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1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инструктор ФК</a:t>
          </a:r>
        </a:p>
      </dsp:txBody>
      <dsp:txXfrm>
        <a:off x="7868373" y="696729"/>
        <a:ext cx="1569726" cy="1375957"/>
      </dsp:txXfrm>
    </dsp:sp>
    <dsp:sp modelId="{8F501497-892F-49B0-A739-06E3337486E9}">
      <dsp:nvSpPr>
        <dsp:cNvPr id="0" name=""/>
        <dsp:cNvSpPr/>
      </dsp:nvSpPr>
      <dsp:spPr>
        <a:xfrm>
          <a:off x="9141925" y="49220"/>
          <a:ext cx="296174" cy="296174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58F02-A814-4183-88DC-087A04229C92}">
      <dsp:nvSpPr>
        <dsp:cNvPr id="0" name=""/>
        <dsp:cNvSpPr/>
      </dsp:nvSpPr>
      <dsp:spPr>
        <a:xfrm rot="5400000">
          <a:off x="9964448" y="-298287"/>
          <a:ext cx="1044918" cy="173872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10235-CE8D-4B08-8203-AABF410E9AFC}">
      <dsp:nvSpPr>
        <dsp:cNvPr id="0" name=""/>
        <dsp:cNvSpPr/>
      </dsp:nvSpPr>
      <dsp:spPr>
        <a:xfrm>
          <a:off x="9790025" y="221215"/>
          <a:ext cx="1569726" cy="1375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1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социальный педагог</a:t>
          </a:r>
        </a:p>
      </dsp:txBody>
      <dsp:txXfrm>
        <a:off x="9790025" y="221215"/>
        <a:ext cx="1569726" cy="1375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C4B0E-E337-4655-BCDB-5E43F3D72EAB}">
      <dsp:nvSpPr>
        <dsp:cNvPr id="0" name=""/>
        <dsp:cNvSpPr/>
      </dsp:nvSpPr>
      <dsp:spPr>
        <a:xfrm>
          <a:off x="3534687" y="239"/>
          <a:ext cx="3446225" cy="8615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Работа с родителями</a:t>
          </a:r>
        </a:p>
      </dsp:txBody>
      <dsp:txXfrm>
        <a:off x="3559921" y="25473"/>
        <a:ext cx="3395757" cy="811088"/>
      </dsp:txXfrm>
    </dsp:sp>
    <dsp:sp modelId="{B2EC27F4-C53D-4A20-9790-BFAD075F3362}">
      <dsp:nvSpPr>
        <dsp:cNvPr id="0" name=""/>
        <dsp:cNvSpPr/>
      </dsp:nvSpPr>
      <dsp:spPr>
        <a:xfrm rot="5400000">
          <a:off x="5182413" y="937181"/>
          <a:ext cx="150772" cy="1507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D9B29-592D-4D1B-8F41-E75B5011E029}">
      <dsp:nvSpPr>
        <dsp:cNvPr id="0" name=""/>
        <dsp:cNvSpPr/>
      </dsp:nvSpPr>
      <dsp:spPr>
        <a:xfrm>
          <a:off x="3534687" y="1163340"/>
          <a:ext cx="3446225" cy="8615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Родительские клубы</a:t>
          </a:r>
        </a:p>
      </dsp:txBody>
      <dsp:txXfrm>
        <a:off x="3559921" y="1188574"/>
        <a:ext cx="3395757" cy="811088"/>
      </dsp:txXfrm>
    </dsp:sp>
    <dsp:sp modelId="{C4135643-A3DF-48F3-B12B-C7710A4D1EAE}">
      <dsp:nvSpPr>
        <dsp:cNvPr id="0" name=""/>
        <dsp:cNvSpPr/>
      </dsp:nvSpPr>
      <dsp:spPr>
        <a:xfrm rot="5400000">
          <a:off x="5182413" y="2100282"/>
          <a:ext cx="150772" cy="1507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BAB35-F194-4B77-949D-33F1F3DA433E}">
      <dsp:nvSpPr>
        <dsp:cNvPr id="0" name=""/>
        <dsp:cNvSpPr/>
      </dsp:nvSpPr>
      <dsp:spPr>
        <a:xfrm>
          <a:off x="3534687" y="2326441"/>
          <a:ext cx="3446225" cy="86155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Праздники («День матери», «8 марта», «23 февраля», ярмарки и .</a:t>
          </a:r>
          <a:r>
            <a:rPr lang="ru-RU" sz="1800" kern="1200" dirty="0" err="1"/>
            <a:t>т.д</a:t>
          </a:r>
          <a:r>
            <a:rPr lang="ru-RU" sz="1800" kern="1200" dirty="0"/>
            <a:t>)</a:t>
          </a:r>
        </a:p>
      </dsp:txBody>
      <dsp:txXfrm>
        <a:off x="3559921" y="2351675"/>
        <a:ext cx="3395757" cy="811088"/>
      </dsp:txXfrm>
    </dsp:sp>
    <dsp:sp modelId="{1B498F34-451E-41BD-98B3-65A10614037F}">
      <dsp:nvSpPr>
        <dsp:cNvPr id="0" name=""/>
        <dsp:cNvSpPr/>
      </dsp:nvSpPr>
      <dsp:spPr>
        <a:xfrm rot="5400000">
          <a:off x="5182413" y="3263383"/>
          <a:ext cx="150772" cy="1507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AE2CAF-A2EA-4038-BC4A-776C424EFB7C}">
      <dsp:nvSpPr>
        <dsp:cNvPr id="0" name=""/>
        <dsp:cNvSpPr/>
      </dsp:nvSpPr>
      <dsp:spPr>
        <a:xfrm>
          <a:off x="3534687" y="3489542"/>
          <a:ext cx="3446225" cy="86155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Родительские собрания</a:t>
          </a:r>
        </a:p>
      </dsp:txBody>
      <dsp:txXfrm>
        <a:off x="3559921" y="3514776"/>
        <a:ext cx="3395757" cy="811088"/>
      </dsp:txXfrm>
    </dsp:sp>
  </dsp:spTree>
</dsp:drawing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2D0BC-C2FC-490C-8F6D-5E9F88FDCE49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B9806-D421-43AC-8CA6-685B282A2E1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D379F-D39B-4973-AB73-918364111425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DC91D-D886-458F-81E3-B9B8082C13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DC91D-D886-458F-81E3-B9B8082C13AF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DC91D-D886-458F-81E3-B9B8082C13AF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268D8-66B1-46ED-B04B-7865E2F222FE}" type="datetimeFigureOut">
              <a:rPr lang="ru-RU" smtClean="0"/>
              <a:pPr/>
              <a:t>27.04.2021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844B2-BCAC-40BD-B72C-B325229961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tiff"/><Relationship Id="rId7" Type="http://schemas.openxmlformats.org/officeDocument/2006/relationships/image" Target="../media/image37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adou1.pr-edu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hyperlink" Target="http://madou1.pr-edu.ru/obraz/innovatsionnaya-ploshchadka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jpe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18C57B7-4664-4400-877A-F55DD99D8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5952" y="0"/>
            <a:ext cx="7186047" cy="119336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Муниципальное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автономное дошкольное образовательное учреждение детский сад №1 «Сказка»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 Приморско -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Ахтарск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2034" y="1363851"/>
            <a:ext cx="764066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 о работе инновационной площадки на тему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LEGO –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конструирование и моделирование в ДОУ - шаг к техническому 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творчеству»</a:t>
            </a:r>
            <a:endParaRPr lang="ru-RU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73701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541" t="22586" r="25550"/>
          <a:stretch>
            <a:fillRect/>
          </a:stretch>
        </p:blipFill>
        <p:spPr bwMode="auto">
          <a:xfrm rot="5400000">
            <a:off x="-710847" y="1179946"/>
            <a:ext cx="5036949" cy="311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1240" t="3000" r="27934" b="5351"/>
          <a:stretch>
            <a:fillRect/>
          </a:stretch>
        </p:blipFill>
        <p:spPr bwMode="auto">
          <a:xfrm rot="5400000">
            <a:off x="8035870" y="860159"/>
            <a:ext cx="4572000" cy="334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21640" r="-133"/>
          <a:stretch>
            <a:fillRect/>
          </a:stretch>
        </p:blipFill>
        <p:spPr bwMode="auto">
          <a:xfrm>
            <a:off x="4427078" y="0"/>
            <a:ext cx="3632042" cy="584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LEGO – технологии, как средство активизации мыслительно – речевой деятельности в условиях комплексного подхода к воспитательно – образовательному  процессу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0264" y="3004374"/>
            <a:ext cx="7201736" cy="3500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34883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УО\20200122_143934.jpg"/>
          <p:cNvPicPr>
            <a:picLocks noChangeAspect="1" noChangeArrowheads="1"/>
          </p:cNvPicPr>
          <p:nvPr/>
        </p:nvPicPr>
        <p:blipFill>
          <a:blip r:embed="rId2"/>
          <a:srcRect t="7505" r="36272" b="-3732"/>
          <a:stretch>
            <a:fillRect/>
          </a:stretch>
        </p:blipFill>
        <p:spPr bwMode="auto">
          <a:xfrm rot="5400000">
            <a:off x="54244" y="255721"/>
            <a:ext cx="4060556" cy="3549113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502" y="247971"/>
            <a:ext cx="4943959" cy="370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User\Desktop\УО\20200122_1355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6799" y="4122549"/>
            <a:ext cx="4929640" cy="239794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9" y="4138752"/>
            <a:ext cx="3542798" cy="247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1755073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46055" y="0"/>
            <a:ext cx="6749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</a:rPr>
              <a:t>Консультации, буклеты</a:t>
            </a:r>
            <a:r>
              <a:rPr lang="ru-RU" sz="3600" b="1" dirty="0" smtClean="0">
                <a:solidFill>
                  <a:srgbClr val="0070C0"/>
                </a:solidFill>
              </a:rPr>
              <a:t>, памятки для педагогов. 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67" y="0"/>
            <a:ext cx="4331672" cy="306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7246" t="2786" r="5547" b="7724"/>
          <a:stretch>
            <a:fillRect/>
          </a:stretch>
        </p:blipFill>
        <p:spPr bwMode="auto">
          <a:xfrm>
            <a:off x="689112" y="828262"/>
            <a:ext cx="3684104" cy="537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 l="5696" t="5155" r="7167" b="7535"/>
          <a:stretch>
            <a:fillRect/>
          </a:stretch>
        </p:blipFill>
        <p:spPr bwMode="auto">
          <a:xfrm>
            <a:off x="2676935" y="1169950"/>
            <a:ext cx="3604591" cy="511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F:\на каникулы\2020-2021 год\муниципальная площадка\мниц. пл на 20-21год\консултации\1.tif"/>
          <p:cNvPicPr>
            <a:picLocks noChangeAspect="1" noChangeArrowheads="1"/>
          </p:cNvPicPr>
          <p:nvPr/>
        </p:nvPicPr>
        <p:blipFill>
          <a:blip r:embed="rId5" cstate="print"/>
          <a:srcRect l="8727" t="3627" r="7290" b="5688"/>
          <a:stretch>
            <a:fillRect/>
          </a:stretch>
        </p:blipFill>
        <p:spPr bwMode="auto">
          <a:xfrm>
            <a:off x="3485323" y="1139687"/>
            <a:ext cx="3472069" cy="5300869"/>
          </a:xfrm>
          <a:prstGeom prst="rect">
            <a:avLst/>
          </a:prstGeom>
          <a:noFill/>
        </p:spPr>
      </p:pic>
      <p:pic>
        <p:nvPicPr>
          <p:cNvPr id="2055" name="Picture 7" descr="F:\на каникулы\2020-2021 год\муниципальная площадка\мниц. пл на 20-21год\для сайта\Буклеты для педагогов  по Лего -конструированию\Буклет по конструированию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0434" y="2495436"/>
            <a:ext cx="6173028" cy="4362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75507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624" y="228600"/>
            <a:ext cx="115375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етодическая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сеть по повышению педагогического мастерства в рамках муниципальной инновационной площадки  на тему: «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 конструирование  и моделирование в ДОУ - шаг  к техническому творчеству»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694330" y="3173506"/>
            <a:ext cx="914400" cy="135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9498106" y="3218331"/>
            <a:ext cx="914400" cy="135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2728" y="4867835"/>
            <a:ext cx="34962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МБДОУ №2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87553" y="4854388"/>
            <a:ext cx="3738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МБДОУ №8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55073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24800" y="159026"/>
            <a:ext cx="4028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</a:rPr>
              <a:t>Взаимодействие с родителями 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F:\на каникулы\2020-2021 год\муниципальная площадка\мниц. пл на 20-21год\для родителей\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23759" cy="4558078"/>
          </a:xfrm>
          <a:prstGeom prst="rect">
            <a:avLst/>
          </a:prstGeom>
          <a:noFill/>
        </p:spPr>
      </p:pic>
      <p:pic>
        <p:nvPicPr>
          <p:cNvPr id="3075" name="Picture 3" descr="F:\на каникулы\2020-2021 год\муниципальная площадка\мниц. пл на 20-21год\для родителей\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16" y="463826"/>
            <a:ext cx="3459381" cy="4891225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9523" y="611653"/>
            <a:ext cx="5474459" cy="410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F:\на каникулы\2020-2021 год\муниципальная площадка\мниц. пл на 20-21год\для сайта\Папка передвижка Развите речи детей дошкольного возраста на основе  Лего -конструирования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4260" y="638385"/>
            <a:ext cx="4121427" cy="5584447"/>
          </a:xfrm>
          <a:prstGeom prst="rect">
            <a:avLst/>
          </a:prstGeom>
          <a:noFill/>
        </p:spPr>
      </p:pic>
      <p:pic>
        <p:nvPicPr>
          <p:cNvPr id="3078" name="Picture 6" descr="F:\на каникулы\2020-2021 год\муниципальная площадка\мниц. пл на 20-21год\для сайта\Папка передвижка Развите речи детей дошкольного возраста на основе  Лего -конструирования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2486" y="730479"/>
            <a:ext cx="4161183" cy="5884527"/>
          </a:xfrm>
          <a:prstGeom prst="rect">
            <a:avLst/>
          </a:prstGeom>
          <a:noFill/>
        </p:spPr>
      </p:pic>
      <p:pic>
        <p:nvPicPr>
          <p:cNvPr id="3079" name="Picture 7" descr="F:\на каникулы\2020-2021 год\муниципальная площадка\мниц. пл на 20-21год\для сайта\Папка передвижка Развите речи детей дошкольного возраста на основе  Лего -конструирования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9765" y="1507805"/>
            <a:ext cx="3553743" cy="5025517"/>
          </a:xfrm>
          <a:prstGeom prst="rect">
            <a:avLst/>
          </a:prstGeom>
          <a:noFill/>
        </p:spPr>
      </p:pic>
      <p:pic>
        <p:nvPicPr>
          <p:cNvPr id="3080" name="Picture 8" descr="F:\на каникулы\2020-2021 год\муниципальная площадка\мниц. пл на 20-21год\для сайта\Папка передвижка Развите речи детей дошкольного возраста на основе  Лего -конструирования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6818" y="1676685"/>
            <a:ext cx="3663913" cy="5181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75507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40413" y="325464"/>
            <a:ext cx="4650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18810" y="169817"/>
            <a:ext cx="51598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детьми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МАДОУ №1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https://cdn1.ozone.ru/s3/multimedia-3/6009180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79669" cy="3879669"/>
          </a:xfrm>
          <a:prstGeom prst="rect">
            <a:avLst/>
          </a:prstGeom>
          <a:noFill/>
        </p:spPr>
      </p:pic>
      <p:pic>
        <p:nvPicPr>
          <p:cNvPr id="10244" name="Picture 4" descr="https://cdn.svyaznoy.ru/upload/iblock/964/saks_60231.jpg/resize/483x483/hq/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2043" y="1123090"/>
            <a:ext cx="3895725" cy="3429001"/>
          </a:xfrm>
          <a:prstGeom prst="rect">
            <a:avLst/>
          </a:prstGeom>
          <a:noFill/>
        </p:spPr>
      </p:pic>
      <p:pic>
        <p:nvPicPr>
          <p:cNvPr id="10246" name="Picture 6" descr="https://crocky.ru/upload/iblock/6ae/6aef25c0a539e2a737a7d78f4e29d8ff.jpg"/>
          <p:cNvPicPr>
            <a:picLocks noChangeAspect="1" noChangeArrowheads="1"/>
          </p:cNvPicPr>
          <p:nvPr/>
        </p:nvPicPr>
        <p:blipFill>
          <a:blip r:embed="rId4"/>
          <a:srcRect l="1425" t="11825" r="1032" b="10996"/>
          <a:stretch>
            <a:fillRect/>
          </a:stretch>
        </p:blipFill>
        <p:spPr bwMode="auto">
          <a:xfrm>
            <a:off x="2472082" y="1497367"/>
            <a:ext cx="5156626" cy="4080087"/>
          </a:xfrm>
          <a:prstGeom prst="rect">
            <a:avLst/>
          </a:prstGeom>
          <a:noFill/>
        </p:spPr>
      </p:pic>
      <p:pic>
        <p:nvPicPr>
          <p:cNvPr id="10248" name="Picture 8" descr="https://euromade.ru/images/cms/thumbs/fa0eb312f21463db142492a492c479859f4b0d81/b1836aa04cdc11ea9cfb005056c00008_43eda69f525911ea999d005056c00008.jpg_800_800__100.jpg"/>
          <p:cNvPicPr>
            <a:picLocks noChangeAspect="1" noChangeArrowheads="1"/>
          </p:cNvPicPr>
          <p:nvPr/>
        </p:nvPicPr>
        <p:blipFill>
          <a:blip r:embed="rId5"/>
          <a:srcRect l="240" t="12942" r="-181" b="12521"/>
          <a:stretch>
            <a:fillRect/>
          </a:stretch>
        </p:blipFill>
        <p:spPr bwMode="auto">
          <a:xfrm>
            <a:off x="4127863" y="2259874"/>
            <a:ext cx="5447211" cy="4062549"/>
          </a:xfrm>
          <a:prstGeom prst="rect">
            <a:avLst/>
          </a:prstGeom>
          <a:noFill/>
        </p:spPr>
      </p:pic>
      <p:pic>
        <p:nvPicPr>
          <p:cNvPr id="10250" name="Picture 10" descr="https://img.oldi.ru/upload/resaiz_images_catalog/big/420/756834/0344129_1.jpg"/>
          <p:cNvPicPr>
            <a:picLocks noChangeAspect="1" noChangeArrowheads="1"/>
          </p:cNvPicPr>
          <p:nvPr/>
        </p:nvPicPr>
        <p:blipFill>
          <a:blip r:embed="rId6"/>
          <a:srcRect l="1901" t="8914" r="1756" b="10857"/>
          <a:stretch>
            <a:fillRect/>
          </a:stretch>
        </p:blipFill>
        <p:spPr bwMode="auto">
          <a:xfrm>
            <a:off x="5865222" y="2855211"/>
            <a:ext cx="5865223" cy="3663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75507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76457" y="169817"/>
            <a:ext cx="4415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Картотека стихов, игр, карточки – схемы по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Lego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конструированию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на каникулы\2020-2021 год\муниципальная площадка\мниц. пл на 20-21год\для детей\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818"/>
            <a:ext cx="4511411" cy="5682614"/>
          </a:xfrm>
          <a:prstGeom prst="rect">
            <a:avLst/>
          </a:prstGeom>
          <a:noFill/>
        </p:spPr>
      </p:pic>
      <p:pic>
        <p:nvPicPr>
          <p:cNvPr id="9219" name="Picture 3" descr="F:\на каникулы\2020-2021 год\муниципальная площадка\мниц. пл на 20-21год\для детей\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577" y="209005"/>
            <a:ext cx="4479865" cy="5930537"/>
          </a:xfrm>
          <a:prstGeom prst="rect">
            <a:avLst/>
          </a:prstGeom>
          <a:noFill/>
        </p:spPr>
      </p:pic>
      <p:pic>
        <p:nvPicPr>
          <p:cNvPr id="9220" name="Picture 4" descr="F:\на каникулы\2020-2021 год\муниципальная площадка\мниц. пл на 20-21год\для детей\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219" y="287381"/>
            <a:ext cx="4045136" cy="5611949"/>
          </a:xfrm>
          <a:prstGeom prst="rect">
            <a:avLst/>
          </a:prstGeom>
          <a:noFill/>
        </p:spPr>
      </p:pic>
      <p:pic>
        <p:nvPicPr>
          <p:cNvPr id="9221" name="Picture 5" descr="F:\на каникулы\2020-2021 год\муниципальная площадка\мниц. пл на 20-21год\для детей\5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5128" y="836023"/>
            <a:ext cx="3878171" cy="5385707"/>
          </a:xfrm>
          <a:prstGeom prst="rect">
            <a:avLst/>
          </a:prstGeom>
          <a:noFill/>
        </p:spPr>
      </p:pic>
      <p:pic>
        <p:nvPicPr>
          <p:cNvPr id="9222" name="Picture 6" descr="F:\на каникулы\2020-2021 год\муниципальная площадка\мниц. пл на 20-21год\для детей\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4911" y="1410789"/>
            <a:ext cx="3309056" cy="4924698"/>
          </a:xfrm>
          <a:prstGeom prst="rect">
            <a:avLst/>
          </a:prstGeom>
          <a:noFill/>
        </p:spPr>
      </p:pic>
      <p:pic>
        <p:nvPicPr>
          <p:cNvPr id="9223" name="Picture 7" descr="F:\на каникулы\2020-2021 год\муниципальная площадка\мниц. пл на 20-21год\для детей\6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6559" y="1567543"/>
            <a:ext cx="3144314" cy="512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75507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96389" y="444138"/>
          <a:ext cx="11234057" cy="3709851"/>
        </p:xfrm>
        <a:graphic>
          <a:graphicData uri="http://schemas.openxmlformats.org/drawingml/2006/table">
            <a:tbl>
              <a:tblPr/>
              <a:tblGrid>
                <a:gridCol w="3842856"/>
                <a:gridCol w="7391201"/>
              </a:tblGrid>
              <a:tr h="158505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Официальный сайт в сети интернет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http://madou1.pr-edu.ru</a:t>
                      </a: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4796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Активная ссылка на раздел сайта, посвященная проекту 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/>
                        </a:rPr>
                        <a:t>http://madou1.pr-edu.ru/obraz/innovatsionnaya-ploshchadka/</a:t>
                      </a: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360" y="4185584"/>
            <a:ext cx="7981406" cy="2672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1755073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is-lego-wedding-cake-is-what-dreams-are-m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79668" y="862149"/>
            <a:ext cx="831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ЗА ВНИМАНИЕ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55073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85" y="0"/>
            <a:ext cx="6516215" cy="286712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A9A972-0647-4B66-997F-BBC8BDFE2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6948"/>
            <a:ext cx="12191999" cy="626012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endParaRPr lang="ru-RU" sz="3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внедрение LEGO-конструирования и моделирования в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образовательный процесс ДОУ.</a:t>
            </a: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5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4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Организовать целенаправленную работу по применению LEGO- конструкторов в МАДОУ№ 1;</a:t>
            </a:r>
          </a:p>
          <a:p>
            <a:pPr lvl="0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Разработать механизм внедрения LEGO - конструирования и моделирования.</a:t>
            </a:r>
          </a:p>
          <a:p>
            <a:pPr lvl="0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Создать LEGO комнату;</a:t>
            </a:r>
          </a:p>
          <a:p>
            <a:pPr lvl="0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Повысить образовательный уровень педагогов по данной тематике;</a:t>
            </a:r>
          </a:p>
          <a:p>
            <a:pPr lvl="0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Повысить интерес родителей к LEGO-конструированию через организацию активных форм работы с родителями и детьми;</a:t>
            </a:r>
          </a:p>
          <a:p>
            <a:pPr lvl="0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Разработать и апробировать дополнительную образовательную программу технической направленности, оказания дополнительной образовательной услуги;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Инновационность:</a:t>
            </a:r>
            <a:endParaRPr lang="ru-RU" sz="3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заключается в адаптации конструкторов нового</a:t>
            </a:r>
            <a:br>
              <a:rPr lang="ru-RU" sz="3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поколения LEGO в образовательный процесс ДОУ для детей старшего дошкольного возраста. </a:t>
            </a:r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603880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низ 4"/>
          <p:cNvSpPr/>
          <p:nvPr/>
        </p:nvSpPr>
        <p:spPr>
          <a:xfrm rot="4166636" flipH="1">
            <a:off x="2655882" y="508496"/>
            <a:ext cx="150558" cy="9428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308295"/>
            <a:ext cx="331663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креативный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Стрелка вниз 6"/>
          <p:cNvSpPr/>
          <p:nvPr/>
        </p:nvSpPr>
        <p:spPr>
          <a:xfrm rot="3155563">
            <a:off x="2837171" y="1921896"/>
            <a:ext cx="134683" cy="1140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2982351"/>
            <a:ext cx="384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самостоятельный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2846862">
            <a:off x="4052341" y="3031901"/>
            <a:ext cx="143463" cy="13368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173329" y="3742005"/>
            <a:ext cx="3826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компетентный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8446576" y="1553685"/>
            <a:ext cx="3745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экономически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грамотный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H="1" flipV="1">
            <a:off x="4262511" y="4999241"/>
            <a:ext cx="420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инициативный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309489" y="4264689"/>
            <a:ext cx="3751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рассудительный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7915581">
            <a:off x="9473540" y="662530"/>
            <a:ext cx="122332" cy="8154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 rot="19149016">
            <a:off x="8439000" y="3402438"/>
            <a:ext cx="111856" cy="7767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6137328" y="3549112"/>
            <a:ext cx="108489" cy="12096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10" y="-1"/>
            <a:ext cx="5222929" cy="314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698583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1F49B4-2F7C-4A7E-8411-A9AB4BFD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083"/>
            <a:ext cx="11788726" cy="102694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Мониторинг динамики развития конструктивной  деятельности дошкольников в 2019-2020г.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759655" y="1716259"/>
          <a:ext cx="10621109" cy="496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05471110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58A4FF-2A92-4B46-AF07-BFEFD0DC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959"/>
            <a:ext cx="11999742" cy="13793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Количество родителей,  принявших участие в анкетировании на тему: «Значение конструирования в полноценном развитии ребенка»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88936" y="2180493"/>
          <a:ext cx="11081288" cy="395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4264637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аправления работы</a:t>
            </a:r>
            <a:endParaRPr lang="ru-RU" sz="6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1901878">
            <a:off x="1898452" y="1604533"/>
            <a:ext cx="795541" cy="135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5558117" y="1739153"/>
            <a:ext cx="788895" cy="135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9470798">
            <a:off x="9026597" y="1482648"/>
            <a:ext cx="778898" cy="135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57600" y="3281081"/>
            <a:ext cx="48678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Взаимодействие с родителями ДОУ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8940" y="3230886"/>
            <a:ext cx="37651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Работа с педагогами МАДОУ №1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44754" y="3213847"/>
            <a:ext cx="34693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Работа с детьми</a:t>
            </a:r>
            <a:endParaRPr lang="ru-RU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5249" y="1"/>
            <a:ext cx="10902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педагогами МАДОУ №1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37890" name="Picture 2" descr="C:\Users\User\Desktop\удосторерения ипо лего\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89342" y="-145171"/>
            <a:ext cx="4548861" cy="6431644"/>
          </a:xfrm>
          <a:prstGeom prst="rect">
            <a:avLst/>
          </a:prstGeom>
          <a:noFill/>
        </p:spPr>
      </p:pic>
      <p:pic>
        <p:nvPicPr>
          <p:cNvPr id="37891" name="Picture 3" descr="C:\Users\User\Desktop\удосторерения ипо лего\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28248" y="192923"/>
            <a:ext cx="4467418" cy="6316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2" name="Picture 4" descr="C:\Users\User\Desktop\удосторерения ипо лего\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150246" y="362650"/>
            <a:ext cx="4524935" cy="6397813"/>
          </a:xfrm>
          <a:prstGeom prst="rect">
            <a:avLst/>
          </a:prstGeom>
          <a:noFill/>
        </p:spPr>
      </p:pic>
      <p:pic>
        <p:nvPicPr>
          <p:cNvPr id="37893" name="Picture 5" descr="C:\Users\User\Desktop\удосторерения ипо лего\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015260" y="435036"/>
            <a:ext cx="4960325" cy="7013412"/>
          </a:xfrm>
          <a:prstGeom prst="rect">
            <a:avLst/>
          </a:prstGeom>
          <a:noFill/>
        </p:spPr>
      </p:pic>
      <p:pic>
        <p:nvPicPr>
          <p:cNvPr id="37894" name="Picture 6" descr="C:\Users\User\Desktop\удосторерения ипо лего\5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905007" y="628558"/>
            <a:ext cx="4916538" cy="6951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6463732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54304" y="1"/>
            <a:ext cx="5837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Конспекты ОД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2700"/>
            <a:ext cx="3037668" cy="212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на каникулы\2020-2021 год\муниципальная площадка\мниц. пл на 20-21год\конспкты\1.tif"/>
          <p:cNvPicPr>
            <a:picLocks noChangeAspect="1" noChangeArrowheads="1"/>
          </p:cNvPicPr>
          <p:nvPr/>
        </p:nvPicPr>
        <p:blipFill>
          <a:blip r:embed="rId4" cstate="print"/>
          <a:srcRect l="1465" t="6348" r="1486" b="9936"/>
          <a:stretch>
            <a:fillRect/>
          </a:stretch>
        </p:blipFill>
        <p:spPr bwMode="auto">
          <a:xfrm>
            <a:off x="622852" y="396723"/>
            <a:ext cx="3684105" cy="4493330"/>
          </a:xfrm>
          <a:prstGeom prst="rect">
            <a:avLst/>
          </a:prstGeom>
          <a:noFill/>
        </p:spPr>
      </p:pic>
      <p:pic>
        <p:nvPicPr>
          <p:cNvPr id="1028" name="Picture 4" descr="F:\на каникулы\2020-2021 год\муниципальная площадка\мниц. пл на 20-21год\конспкты\2.tif"/>
          <p:cNvPicPr>
            <a:picLocks noChangeAspect="1" noChangeArrowheads="1"/>
          </p:cNvPicPr>
          <p:nvPr/>
        </p:nvPicPr>
        <p:blipFill>
          <a:blip r:embed="rId5" cstate="print"/>
          <a:srcRect l="1617" t="6133" r="1968" b="7698"/>
          <a:stretch>
            <a:fillRect/>
          </a:stretch>
        </p:blipFill>
        <p:spPr bwMode="auto">
          <a:xfrm>
            <a:off x="2266123" y="406843"/>
            <a:ext cx="3935895" cy="4973540"/>
          </a:xfrm>
          <a:prstGeom prst="rect">
            <a:avLst/>
          </a:prstGeom>
          <a:noFill/>
        </p:spPr>
      </p:pic>
      <p:pic>
        <p:nvPicPr>
          <p:cNvPr id="1029" name="Picture 5" descr="F:\на каникулы\2020-2021 год\муниципальная площадка\мниц. пл на 20-21год\конспкты\3.tif"/>
          <p:cNvPicPr>
            <a:picLocks noChangeAspect="1" noChangeArrowheads="1"/>
          </p:cNvPicPr>
          <p:nvPr/>
        </p:nvPicPr>
        <p:blipFill>
          <a:blip r:embed="rId6" cstate="print"/>
          <a:srcRect l="7227" t="7373" r="7752" b="6954"/>
          <a:stretch>
            <a:fillRect/>
          </a:stretch>
        </p:blipFill>
        <p:spPr bwMode="auto">
          <a:xfrm>
            <a:off x="3710609" y="795130"/>
            <a:ext cx="3739184" cy="5327374"/>
          </a:xfrm>
          <a:prstGeom prst="rect">
            <a:avLst/>
          </a:prstGeom>
          <a:noFill/>
        </p:spPr>
      </p:pic>
      <p:pic>
        <p:nvPicPr>
          <p:cNvPr id="1030" name="Picture 6" descr="F:\на каникулы\2020-2021 год\муниципальная площадка\мниц. пл на 20-21год\конспкты\4.tif"/>
          <p:cNvPicPr>
            <a:picLocks noChangeAspect="1" noChangeArrowheads="1"/>
          </p:cNvPicPr>
          <p:nvPr/>
        </p:nvPicPr>
        <p:blipFill>
          <a:blip r:embed="rId7" cstate="print"/>
          <a:srcRect l="6526" t="7869" r="3195" b="5962"/>
          <a:stretch>
            <a:fillRect/>
          </a:stretch>
        </p:blipFill>
        <p:spPr bwMode="auto">
          <a:xfrm>
            <a:off x="5184081" y="927651"/>
            <a:ext cx="4104741" cy="5539409"/>
          </a:xfrm>
          <a:prstGeom prst="rect">
            <a:avLst/>
          </a:prstGeom>
          <a:noFill/>
        </p:spPr>
      </p:pic>
      <p:pic>
        <p:nvPicPr>
          <p:cNvPr id="1031" name="Picture 7" descr="F:\на каникулы\2020-2021 год\муниципальная площадка\мниц. пл на 20-21год\конспкты\5.tif"/>
          <p:cNvPicPr>
            <a:picLocks noChangeAspect="1" noChangeArrowheads="1"/>
          </p:cNvPicPr>
          <p:nvPr/>
        </p:nvPicPr>
        <p:blipFill>
          <a:blip r:embed="rId8" cstate="print"/>
          <a:srcRect l="7051" t="6381" r="5999" b="5838"/>
          <a:stretch>
            <a:fillRect/>
          </a:stretch>
        </p:blipFill>
        <p:spPr bwMode="auto">
          <a:xfrm>
            <a:off x="7646504" y="1080052"/>
            <a:ext cx="4047829" cy="5777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646373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LEGO – технологии, как средство активизации мыслительно – речевой деятельности в условиях комплексного подхода к воспитательно – образовательному  процессу"/>
          <p:cNvPicPr>
            <a:picLocks noChangeAspect="1" noChangeArrowheads="1"/>
          </p:cNvPicPr>
          <p:nvPr/>
        </p:nvPicPr>
        <p:blipFill>
          <a:blip r:embed="rId2"/>
          <a:srcRect l="22564" t="-1277" r="14934" b="13617"/>
          <a:stretch>
            <a:fillRect/>
          </a:stretch>
        </p:blipFill>
        <p:spPr bwMode="auto">
          <a:xfrm>
            <a:off x="730566" y="225083"/>
            <a:ext cx="4671428" cy="2897945"/>
          </a:xfrm>
          <a:prstGeom prst="rect">
            <a:avLst/>
          </a:prstGeom>
          <a:noFill/>
        </p:spPr>
      </p:pic>
      <p:pic>
        <p:nvPicPr>
          <p:cNvPr id="38920" name="Picture 8" descr="LEGO – технологии, как средство активизации мыслительно – речевой деятельности в условиях комплексного подхода к воспитательно – образовательному  процессу"/>
          <p:cNvPicPr>
            <a:picLocks noChangeAspect="1" noChangeArrowheads="1"/>
          </p:cNvPicPr>
          <p:nvPr/>
        </p:nvPicPr>
        <p:blipFill>
          <a:blip r:embed="rId3"/>
          <a:srcRect l="22449" t="-1739" r="34013"/>
          <a:stretch>
            <a:fillRect/>
          </a:stretch>
        </p:blipFill>
        <p:spPr bwMode="auto">
          <a:xfrm>
            <a:off x="4590598" y="3215778"/>
            <a:ext cx="2968284" cy="33664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501897" y="201478"/>
            <a:ext cx="6416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</a:rPr>
              <a:t>Мастер-классы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11240" t="3000" r="27934" b="5351"/>
          <a:stretch>
            <a:fillRect/>
          </a:stretch>
        </p:blipFill>
        <p:spPr bwMode="auto">
          <a:xfrm rot="5400000">
            <a:off x="7154583" y="1683685"/>
            <a:ext cx="5482168" cy="401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9KK9sO5xIHjwCJWk0qjKAVCk2n7Tjm4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43004"/>
            <a:ext cx="4605283" cy="251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2646373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</TotalTime>
  <Words>205</Words>
  <Application>Microsoft Office PowerPoint</Application>
  <PresentationFormat>Произвольный</PresentationFormat>
  <Paragraphs>52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Мониторинг динамики развития конструктивной  деятельности дошкольников в 2019-2020г.</vt:lpstr>
      <vt:lpstr>Количество родителей,  принявших участие в анкетировании на тему: «Значение конструирования в полноценном развитии ребенка»</vt:lpstr>
      <vt:lpstr> Направления работы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Краевой конкурс «Лучшее инклюзивное образовательное учреждение Краснодарского края»  в 2020 году</dc:title>
  <dc:creator>User</dc:creator>
  <cp:lastModifiedBy>User</cp:lastModifiedBy>
  <cp:revision>103</cp:revision>
  <dcterms:created xsi:type="dcterms:W3CDTF">2020-06-17T07:05:34Z</dcterms:created>
  <dcterms:modified xsi:type="dcterms:W3CDTF">2021-04-27T13:26:58Z</dcterms:modified>
</cp:coreProperties>
</file>