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73" r:id="rId5"/>
    <p:sldId id="272" r:id="rId6"/>
    <p:sldId id="271" r:id="rId7"/>
    <p:sldId id="270" r:id="rId8"/>
    <p:sldId id="269" r:id="rId9"/>
    <p:sldId id="268" r:id="rId10"/>
    <p:sldId id="267" r:id="rId11"/>
    <p:sldId id="266" r:id="rId12"/>
    <p:sldId id="265" r:id="rId13"/>
    <p:sldId id="264" r:id="rId14"/>
    <p:sldId id="263" r:id="rId15"/>
    <p:sldId id="290" r:id="rId16"/>
    <p:sldId id="262" r:id="rId17"/>
    <p:sldId id="261" r:id="rId18"/>
    <p:sldId id="288" r:id="rId19"/>
    <p:sldId id="260" r:id="rId20"/>
    <p:sldId id="258" r:id="rId21"/>
    <p:sldId id="259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MjUzLTg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734342"/>
            <a:ext cx="6792950" cy="212365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Музыкально-эстетическое </a:t>
            </a:r>
          </a:p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развитие </a:t>
            </a:r>
          </a:p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дошкольников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063585_17702789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0"/>
            <a:ext cx="6143636" cy="46027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          «ПЕНИЕ» </a:t>
            </a:r>
          </a:p>
          <a:p>
            <a:r>
              <a:rPr lang="ru-RU" sz="2800" b="1" dirty="0" smtClean="0"/>
              <a:t>-   формирование у </a:t>
            </a:r>
          </a:p>
          <a:p>
            <a:r>
              <a:rPr lang="ru-RU" sz="2800" b="1" dirty="0" smtClean="0"/>
              <a:t>детей певческих умений </a:t>
            </a:r>
          </a:p>
          <a:p>
            <a:r>
              <a:rPr lang="ru-RU" sz="2800" b="1" dirty="0" smtClean="0"/>
              <a:t>и навыков; </a:t>
            </a:r>
          </a:p>
          <a:p>
            <a:r>
              <a:rPr lang="ru-RU" sz="2800" b="1" dirty="0" smtClean="0"/>
              <a:t>-   обучение детей </a:t>
            </a:r>
          </a:p>
          <a:p>
            <a:r>
              <a:rPr lang="ru-RU" sz="2800" b="1" dirty="0" smtClean="0"/>
              <a:t>исполнению песен на </a:t>
            </a:r>
          </a:p>
          <a:p>
            <a:r>
              <a:rPr lang="ru-RU" sz="2800" b="1" dirty="0" smtClean="0"/>
              <a:t>занятиях и в быту, </a:t>
            </a:r>
          </a:p>
          <a:p>
            <a:r>
              <a:rPr lang="ru-RU" sz="2800" b="1" dirty="0" smtClean="0"/>
              <a:t>с помощью </a:t>
            </a:r>
          </a:p>
          <a:p>
            <a:r>
              <a:rPr lang="ru-RU" sz="2800" b="1" dirty="0" smtClean="0"/>
              <a:t>воспитателя и </a:t>
            </a:r>
          </a:p>
          <a:p>
            <a:r>
              <a:rPr lang="ru-RU" sz="2800" b="1" dirty="0" smtClean="0"/>
              <a:t>самостоятельно, </a:t>
            </a:r>
          </a:p>
          <a:p>
            <a:r>
              <a:rPr lang="ru-RU" sz="2800" b="1" dirty="0" smtClean="0"/>
              <a:t>с сопровождением и без сопровождения инструмента; </a:t>
            </a:r>
          </a:p>
          <a:p>
            <a:r>
              <a:rPr lang="ru-RU" sz="2800" b="1" dirty="0" smtClean="0"/>
              <a:t>-   развитие музыкального слуха, т.е. различение интонационно точного и неточного пения, звуков по высоте, длительности, слушание себя при пении и исправление своих ошибок -развитие певческого голоса, укрепление и расширение его диапазона.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6486f48e33200220cb552b269488d9b_ful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71736" y="1928802"/>
            <a:ext cx="6572264" cy="4929198"/>
          </a:xfrm>
          <a:prstGeom prst="rect">
            <a:avLst/>
          </a:prstGeom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0"/>
            <a:ext cx="9144000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   «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МУЗЫКАЛЬНО-РИТМИЧЕСКИЕ ДВИЖЕНИЯ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 развитие музыкального восприятия, музыкально-ритмического чувства и в связи с этим ритмичности движений; </a:t>
            </a:r>
            <a:endParaRPr kumimoji="0" lang="ru-RU" sz="2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 обучение детей согласованию движений с характером музыкального произведения, наиболее яркими средствами музыкальной выразительности, развитие пространственных и временных ориентировок ;</a:t>
            </a:r>
            <a:endParaRPr kumimoji="0" lang="ru-RU" sz="2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 обучение детей музыкально-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ритмическим умениям и навыкам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через игры, пляски 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упражнения; </a:t>
            </a:r>
            <a:endParaRPr kumimoji="0" lang="ru-RU" sz="2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развитие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художественно-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творческих способностей.</a:t>
            </a:r>
            <a:endParaRPr kumimoji="0" lang="ru-RU" sz="2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news.rambler.ru18475200.jpg"/>
          <p:cNvPicPr>
            <a:picLocks noChangeAspect="1"/>
          </p:cNvPicPr>
          <p:nvPr/>
        </p:nvPicPr>
        <p:blipFill>
          <a:blip r:embed="rId2" cstate="email"/>
          <a:srcRect r="6000"/>
          <a:stretch>
            <a:fillRect/>
          </a:stretch>
        </p:blipFill>
        <p:spPr>
          <a:xfrm>
            <a:off x="2428828" y="2393145"/>
            <a:ext cx="6715172" cy="44648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0"/>
            <a:ext cx="9331722" cy="69865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   «ИГРА НА ДЕТСКИХ МУЗЫКАЛЬНЫХ ИНСТРУМЕНТАХ» </a:t>
            </a:r>
          </a:p>
          <a:p>
            <a:r>
              <a:rPr lang="ru-RU" sz="2800" b="1" dirty="0" smtClean="0"/>
              <a:t>-   совершенствование эстетического восприятия и чувства </a:t>
            </a:r>
          </a:p>
          <a:p>
            <a:r>
              <a:rPr lang="ru-RU" sz="2800" b="1" dirty="0" smtClean="0"/>
              <a:t>ребенка; </a:t>
            </a:r>
          </a:p>
          <a:p>
            <a:r>
              <a:rPr lang="ru-RU" sz="2800" b="1" dirty="0" smtClean="0"/>
              <a:t>-   становление и развитие волевых качеств: выдержка, </a:t>
            </a:r>
          </a:p>
          <a:p>
            <a:r>
              <a:rPr lang="ru-RU" sz="2800" b="1" dirty="0" smtClean="0"/>
              <a:t>настойчивость, целеустремленность, усидчивость; </a:t>
            </a:r>
          </a:p>
          <a:p>
            <a:r>
              <a:rPr lang="ru-RU" sz="2800" b="1" dirty="0" smtClean="0"/>
              <a:t>-   развитие сосредоточенности, памяти, фантазии, </a:t>
            </a:r>
          </a:p>
          <a:p>
            <a:r>
              <a:rPr lang="ru-RU" sz="2800" b="1" dirty="0" smtClean="0"/>
              <a:t>творческих способностей, музыкального вкуса; </a:t>
            </a:r>
          </a:p>
          <a:p>
            <a:r>
              <a:rPr lang="ru-RU" sz="2800" b="1" dirty="0" smtClean="0"/>
              <a:t>-   знакомство с детскими </a:t>
            </a:r>
          </a:p>
          <a:p>
            <a:r>
              <a:rPr lang="ru-RU" sz="2800" b="1" dirty="0" smtClean="0"/>
              <a:t>музыкальными инструментами и </a:t>
            </a:r>
          </a:p>
          <a:p>
            <a:r>
              <a:rPr lang="ru-RU" sz="2800" b="1" dirty="0" smtClean="0"/>
              <a:t>обучение детей </a:t>
            </a:r>
          </a:p>
          <a:p>
            <a:r>
              <a:rPr lang="ru-RU" sz="2800" b="1" dirty="0" smtClean="0"/>
              <a:t>игре на них; </a:t>
            </a:r>
          </a:p>
          <a:p>
            <a:pPr>
              <a:buFontTx/>
              <a:buChar char="-"/>
            </a:pPr>
            <a:r>
              <a:rPr lang="ru-RU" sz="2800" b="1" dirty="0" smtClean="0"/>
              <a:t>   развитие </a:t>
            </a:r>
          </a:p>
          <a:p>
            <a:r>
              <a:rPr lang="ru-RU" sz="2800" b="1" dirty="0" smtClean="0"/>
              <a:t>координации </a:t>
            </a:r>
          </a:p>
          <a:p>
            <a:r>
              <a:rPr lang="ru-RU" sz="2800" b="1" dirty="0" smtClean="0"/>
              <a:t>музыкального </a:t>
            </a:r>
          </a:p>
          <a:p>
            <a:r>
              <a:rPr lang="ru-RU" sz="2800" b="1" dirty="0" smtClean="0"/>
              <a:t>мышления и </a:t>
            </a:r>
          </a:p>
          <a:p>
            <a:r>
              <a:rPr lang="ru-RU" sz="2800" b="1" dirty="0" smtClean="0"/>
              <a:t>двигательных функций организма.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1744-Happy_Families_Vol_2_No_1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8491" y="2428868"/>
            <a:ext cx="5905509" cy="4429132"/>
          </a:xfrm>
          <a:prstGeom prst="rect">
            <a:avLst/>
          </a:prstGeom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91440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«ТВОРЧЕСТВО»: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песенное, музыкально-игровое, танцевальное; импровизация на детских музыкальных инструментах 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 развивать способность творческого воображения при восприятии музыки;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 способствовать активизации фантазии ребенка, стремлению к достижению самостоятельно поставленной задачи, к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поискам форм для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воплощения своего замысла;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развивать способность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песенному, музыкально-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игровому,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танцевальному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творчеству, к импровизации на инструментах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0"/>
            <a:ext cx="7330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Музыкальное развитие: формы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14282" y="3143248"/>
            <a:ext cx="192882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-Комплексные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-Тематические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-Традиционные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0232" y="1500174"/>
            <a:ext cx="1791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Праздники </a:t>
            </a:r>
          </a:p>
          <a:p>
            <a:r>
              <a:rPr lang="ru-RU" b="1" dirty="0" smtClean="0"/>
              <a:t>и развлечения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714884"/>
            <a:ext cx="38831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      </a:t>
            </a:r>
            <a:r>
              <a:rPr lang="ru-RU" sz="2000" b="1" dirty="0" smtClean="0"/>
              <a:t>-Театрализованные </a:t>
            </a:r>
          </a:p>
          <a:p>
            <a:r>
              <a:rPr lang="ru-RU" sz="2000" b="1" dirty="0" smtClean="0"/>
              <a:t>         музыкальные игры </a:t>
            </a:r>
          </a:p>
          <a:p>
            <a:r>
              <a:rPr lang="ru-RU" sz="2000" b="1" dirty="0" smtClean="0"/>
              <a:t>-Музыкально- дидактические </a:t>
            </a:r>
          </a:p>
          <a:p>
            <a:r>
              <a:rPr lang="ru-RU" sz="2000" b="1" dirty="0" smtClean="0"/>
              <a:t>         игры </a:t>
            </a:r>
          </a:p>
          <a:p>
            <a:r>
              <a:rPr lang="ru-RU" sz="2000" b="1" dirty="0" smtClean="0"/>
              <a:t>-Игры с пением Ритмические </a:t>
            </a:r>
          </a:p>
          <a:p>
            <a:r>
              <a:rPr lang="ru-RU" sz="2000" b="1" dirty="0" smtClean="0"/>
              <a:t>       игры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57818" y="1428736"/>
            <a:ext cx="13294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Музыка на </a:t>
            </a:r>
          </a:p>
          <a:p>
            <a:r>
              <a:rPr lang="ru-RU" b="1" dirty="0" smtClean="0"/>
              <a:t>других </a:t>
            </a:r>
          </a:p>
          <a:p>
            <a:r>
              <a:rPr lang="ru-RU" b="1" dirty="0" smtClean="0"/>
              <a:t>занятиях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071934" y="5214950"/>
            <a:ext cx="23575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-Театрализованная </a:t>
            </a:r>
          </a:p>
          <a:p>
            <a:r>
              <a:rPr lang="ru-RU" sz="2000" b="1" dirty="0" smtClean="0"/>
              <a:t>         деятельность </a:t>
            </a:r>
          </a:p>
          <a:p>
            <a:r>
              <a:rPr lang="ru-RU" sz="2000" b="1" dirty="0" smtClean="0"/>
              <a:t>-Оркестры </a:t>
            </a:r>
          </a:p>
          <a:p>
            <a:r>
              <a:rPr lang="ru-RU" sz="2000" b="1" dirty="0" smtClean="0"/>
              <a:t>-Ансамбли</a:t>
            </a:r>
            <a:endParaRPr lang="ru-RU" sz="2000" b="1" dirty="0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500826" y="3357562"/>
            <a:ext cx="2928958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-Творческие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занятия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слуха 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голоса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Упражнения в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своении танцевальных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движений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- Обучение игре на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детских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музыкальных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инструментах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4282" y="1428736"/>
            <a:ext cx="17188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Фронтальные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музыкальные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занятия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Облако 12"/>
          <p:cNvSpPr/>
          <p:nvPr/>
        </p:nvSpPr>
        <p:spPr>
          <a:xfrm>
            <a:off x="5000628" y="1214422"/>
            <a:ext cx="2000264" cy="1285884"/>
          </a:xfrm>
          <a:prstGeom prst="cloud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блако 13"/>
          <p:cNvSpPr/>
          <p:nvPr/>
        </p:nvSpPr>
        <p:spPr>
          <a:xfrm>
            <a:off x="2000232" y="1285860"/>
            <a:ext cx="1714512" cy="1285884"/>
          </a:xfrm>
          <a:prstGeom prst="cloud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блако 14"/>
          <p:cNvSpPr/>
          <p:nvPr/>
        </p:nvSpPr>
        <p:spPr>
          <a:xfrm>
            <a:off x="0" y="1214422"/>
            <a:ext cx="1928794" cy="1366846"/>
          </a:xfrm>
          <a:prstGeom prst="cloud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блако 15"/>
          <p:cNvSpPr/>
          <p:nvPr/>
        </p:nvSpPr>
        <p:spPr>
          <a:xfrm>
            <a:off x="7000892" y="1071546"/>
            <a:ext cx="2143108" cy="1571636"/>
          </a:xfrm>
          <a:prstGeom prst="cloud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7201802" y="1357298"/>
            <a:ext cx="20768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Индивидуальные </a:t>
            </a:r>
          </a:p>
          <a:p>
            <a:pPr lvl="0"/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музыкальные </a:t>
            </a:r>
          </a:p>
          <a:p>
            <a:pPr lvl="0"/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занятия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2571736" y="2857496"/>
            <a:ext cx="15890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Игровая </a:t>
            </a:r>
          </a:p>
          <a:p>
            <a:r>
              <a:rPr lang="ru-RU" b="1" dirty="0" smtClean="0"/>
              <a:t>музыкальная </a:t>
            </a:r>
          </a:p>
          <a:p>
            <a:r>
              <a:rPr lang="ru-RU" b="1" dirty="0" smtClean="0"/>
              <a:t>деятельность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14876" y="2714620"/>
            <a:ext cx="19455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Совместная </a:t>
            </a:r>
          </a:p>
          <a:p>
            <a:r>
              <a:rPr lang="ru-RU" b="1" dirty="0" smtClean="0"/>
              <a:t>деятельность </a:t>
            </a:r>
          </a:p>
          <a:p>
            <a:r>
              <a:rPr lang="ru-RU" b="1" dirty="0" smtClean="0"/>
              <a:t>взрослых и детей</a:t>
            </a:r>
          </a:p>
        </p:txBody>
      </p:sp>
      <p:sp>
        <p:nvSpPr>
          <p:cNvPr id="20" name="Облако 19"/>
          <p:cNvSpPr/>
          <p:nvPr/>
        </p:nvSpPr>
        <p:spPr>
          <a:xfrm>
            <a:off x="2428860" y="2643182"/>
            <a:ext cx="1928794" cy="1366846"/>
          </a:xfrm>
          <a:prstGeom prst="cloud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блако 20"/>
          <p:cNvSpPr/>
          <p:nvPr/>
        </p:nvSpPr>
        <p:spPr>
          <a:xfrm>
            <a:off x="4429124" y="2571744"/>
            <a:ext cx="2357454" cy="1366846"/>
          </a:xfrm>
          <a:prstGeom prst="cloud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Выноска-облако 21"/>
          <p:cNvSpPr/>
          <p:nvPr/>
        </p:nvSpPr>
        <p:spPr>
          <a:xfrm flipV="1">
            <a:off x="0" y="2928934"/>
            <a:ext cx="2071670" cy="1428760"/>
          </a:xfrm>
          <a:prstGeom prst="cloudCallout">
            <a:avLst>
              <a:gd name="adj1" fmla="val -12095"/>
              <a:gd name="adj2" fmla="val 91248"/>
            </a:avLst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Выноска-облако 22"/>
          <p:cNvSpPr/>
          <p:nvPr/>
        </p:nvSpPr>
        <p:spPr>
          <a:xfrm flipH="1" flipV="1">
            <a:off x="0" y="4500570"/>
            <a:ext cx="3714744" cy="2357430"/>
          </a:xfrm>
          <a:prstGeom prst="cloudCallout">
            <a:avLst>
              <a:gd name="adj1" fmla="val -29951"/>
              <a:gd name="adj2" fmla="val 81181"/>
            </a:avLst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Выноска-облако 23"/>
          <p:cNvSpPr/>
          <p:nvPr/>
        </p:nvSpPr>
        <p:spPr>
          <a:xfrm flipV="1">
            <a:off x="3857620" y="4786298"/>
            <a:ext cx="2786082" cy="2071702"/>
          </a:xfrm>
          <a:prstGeom prst="cloudCallout">
            <a:avLst>
              <a:gd name="adj1" fmla="val -4952"/>
              <a:gd name="adj2" fmla="val 102437"/>
            </a:avLst>
          </a:prstGeom>
          <a:noFill/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Выноска-облако 24"/>
          <p:cNvSpPr/>
          <p:nvPr/>
        </p:nvSpPr>
        <p:spPr>
          <a:xfrm flipV="1">
            <a:off x="6429388" y="3000372"/>
            <a:ext cx="2714612" cy="3857628"/>
          </a:xfrm>
          <a:prstGeom prst="cloudCallout">
            <a:avLst>
              <a:gd name="adj1" fmla="val 4103"/>
              <a:gd name="adj2" fmla="val 68863"/>
            </a:avLst>
          </a:prstGeom>
          <a:noFill/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 стрелкой 26"/>
          <p:cNvCxnSpPr/>
          <p:nvPr/>
        </p:nvCxnSpPr>
        <p:spPr>
          <a:xfrm rot="10800000" flipV="1">
            <a:off x="1285852" y="642918"/>
            <a:ext cx="1000132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5400000">
            <a:off x="2893207" y="821513"/>
            <a:ext cx="642942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16200000" flipH="1">
            <a:off x="5357818" y="857232"/>
            <a:ext cx="571504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6200000" flipH="1">
            <a:off x="7000892" y="714356"/>
            <a:ext cx="642942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5400000">
            <a:off x="2928926" y="1428736"/>
            <a:ext cx="1857388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16200000" flipH="1">
            <a:off x="3857620" y="1500174"/>
            <a:ext cx="1928826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1"/>
          <a:ext cx="9144000" cy="6961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8"/>
                <a:gridCol w="2414024"/>
                <a:gridCol w="3218699"/>
                <a:gridCol w="1682469"/>
              </a:tblGrid>
              <a:tr h="425817"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Формы работы по музыкальному развитию</a:t>
                      </a:r>
                      <a:endParaRPr lang="ru-RU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099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Режимные моменты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Совместная деятельность педагога с детьми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Самостоятельная деятельность детей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Совместная деятельность с семьей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5817"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Формы организации детей</a:t>
                      </a:r>
                      <a:endParaRPr lang="ru-RU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24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Индивидуальные 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Подгрупповые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Групповые 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Подгрупповые 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Индивидуальные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Индивидуальные </a:t>
                      </a: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Подгрупповые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Групповые Подгрупповые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439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- на музыкальных занятиях; 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- на других занятиях 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- во время прогулки 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- в сюжетно- ролевых играх 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- на праздниках и развлечениях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-Занятия 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-Праздники, развлечения, досуг 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-Музыка в повседневной жизни: 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-Театрализованная деятельность 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-Игры с элементами аккомпанемента 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-Празднование дней рождения 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- оркестры, ансамбли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- Импровизация на инструментах 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-Музыкально-дидактические игры 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-Игры-драматизации 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-Аккомпанемент в пении, танце и др.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-Детский ансамбль, оркестр Игры в «концерт», «спектакль», «музыкальные занятия», «оркестр». 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-Подбор на инструментах знакомых мелодий и сочинения новых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- Открытые музыкальные занятия для родителей 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-Посещения детских музыкальных театров 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- Досуги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5953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742944" y="1456944"/>
            <a:ext cx="5401056" cy="54010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714488"/>
            <a:ext cx="5882893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 </a:t>
            </a:r>
            <a:endParaRPr lang="ru-RU" dirty="0" smtClean="0"/>
          </a:p>
          <a:p>
            <a:pPr marL="457200" lvl="0" indent="-457200">
              <a:buAutoNum type="arabicPeriod"/>
            </a:pPr>
            <a:r>
              <a:rPr lang="ru-RU" sz="2400" b="1" dirty="0" smtClean="0"/>
              <a:t>Доставлять радость музыкой, пением, </a:t>
            </a:r>
          </a:p>
          <a:p>
            <a:pPr marL="457200" lvl="0" indent="-457200"/>
            <a:r>
              <a:rPr lang="ru-RU" sz="2400" b="1" dirty="0" smtClean="0"/>
              <a:t>движением под музыку и </a:t>
            </a:r>
          </a:p>
          <a:p>
            <a:pPr marL="457200" lvl="0" indent="-457200"/>
            <a:r>
              <a:rPr lang="ru-RU" sz="2400" b="1" dirty="0" smtClean="0"/>
              <a:t>музыкальной игрой.</a:t>
            </a:r>
          </a:p>
          <a:p>
            <a:pPr marL="342900" lvl="0" indent="-342900"/>
            <a:endParaRPr lang="ru-RU" sz="2400" b="1" dirty="0" smtClean="0"/>
          </a:p>
          <a:p>
            <a:pPr marL="342900" lvl="0" indent="-342900"/>
            <a:r>
              <a:rPr lang="ru-RU" sz="2400" b="1" dirty="0" smtClean="0"/>
              <a:t>2. Развивать эмоциональную </a:t>
            </a:r>
          </a:p>
          <a:p>
            <a:pPr marL="342900" lvl="0" indent="-342900"/>
            <a:r>
              <a:rPr lang="ru-RU" sz="2400" b="1" dirty="0" smtClean="0"/>
              <a:t>отзывчивость на музыку.</a:t>
            </a:r>
          </a:p>
          <a:p>
            <a:pPr marL="342900" lvl="0" indent="-342900">
              <a:buFont typeface="+mj-lt"/>
              <a:buAutoNum type="arabicPeriod"/>
            </a:pPr>
            <a:endParaRPr lang="ru-RU" sz="2400" b="1" dirty="0" smtClean="0"/>
          </a:p>
          <a:p>
            <a:pPr marL="342900" indent="-342900"/>
            <a:r>
              <a:rPr lang="ru-RU" sz="2400" b="1" dirty="0" smtClean="0"/>
              <a:t>3. Формировать устойчивость </a:t>
            </a:r>
          </a:p>
          <a:p>
            <a:pPr marL="342900" indent="-342900"/>
            <a:r>
              <a:rPr lang="ru-RU" sz="2400" b="1" dirty="0" smtClean="0"/>
              <a:t>слухового внимания, способность </a:t>
            </a:r>
          </a:p>
          <a:p>
            <a:pPr marL="342900" indent="-342900"/>
            <a:r>
              <a:rPr lang="ru-RU" sz="2400" b="1" dirty="0" smtClean="0"/>
              <a:t>прислушиваться к музыке, слушать ее.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71538" y="0"/>
            <a:ext cx="6769545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Первый год жизни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720" y="1000108"/>
            <a:ext cx="850109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200" b="1" cap="all" dirty="0" smtClean="0">
                <a:ln/>
                <a:solidFill>
                  <a:schemeClr val="accent3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Задачи образовательной деятельности:</a:t>
            </a:r>
            <a:endParaRPr lang="ru-RU" sz="3200" b="1" cap="all" dirty="0">
              <a:ln/>
              <a:solidFill>
                <a:schemeClr val="accent3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o-spielen-Babys-von-null-bis-zwei-Jahren-8047216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829056"/>
            <a:ext cx="9144000" cy="60289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657671"/>
            <a:ext cx="87646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/>
            <a:endParaRPr lang="ru-RU" sz="2400" b="1" dirty="0" smtClean="0"/>
          </a:p>
          <a:p>
            <a:pPr marL="342900" indent="-342900"/>
            <a:r>
              <a:rPr lang="ru-RU" sz="2400" b="1" dirty="0" smtClean="0"/>
              <a:t>2. Учить выполнять под музыку игровые и плясовые движения,</a:t>
            </a:r>
          </a:p>
          <a:p>
            <a:pPr marL="342900" indent="-342900"/>
            <a:r>
              <a:rPr lang="ru-RU" sz="2400" b="1" dirty="0" smtClean="0"/>
              <a:t>соответствующие словам песен и характеру музыки.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28728" y="0"/>
            <a:ext cx="6408677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Второй год жизни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000108"/>
            <a:ext cx="3836884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cap="all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Задачи </a:t>
            </a:r>
          </a:p>
          <a:p>
            <a:r>
              <a:rPr lang="ru-RU" sz="3200" b="1" cap="all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образовательной </a:t>
            </a:r>
          </a:p>
          <a:p>
            <a:r>
              <a:rPr lang="ru-RU" sz="3200" b="1" cap="all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Деятельности: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98202" y="1357298"/>
            <a:ext cx="314579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lvl="0" indent="-457200">
              <a:buAutoNum type="arabicPeriod"/>
            </a:pPr>
            <a:r>
              <a:rPr lang="ru-RU" sz="2400" b="1" dirty="0" smtClean="0"/>
              <a:t>Развивать умение </a:t>
            </a:r>
          </a:p>
          <a:p>
            <a:pPr marL="457200" lvl="0" indent="-457200"/>
            <a:r>
              <a:rPr lang="ru-RU" sz="2400" b="1" dirty="0" smtClean="0"/>
              <a:t>прислушиваться к </a:t>
            </a:r>
          </a:p>
          <a:p>
            <a:pPr marL="457200" lvl="0" indent="-457200"/>
            <a:r>
              <a:rPr lang="ru-RU" sz="2400" b="1" dirty="0" smtClean="0"/>
              <a:t>словам песен, </a:t>
            </a:r>
          </a:p>
          <a:p>
            <a:pPr marL="457200" lvl="0" indent="-457200"/>
            <a:r>
              <a:rPr lang="ru-RU" sz="2400" b="1" dirty="0" smtClean="0"/>
              <a:t>воспроизводить </a:t>
            </a:r>
          </a:p>
          <a:p>
            <a:pPr marL="342900" lvl="0" indent="-342900"/>
            <a:r>
              <a:rPr lang="ru-RU" sz="2400" b="1" dirty="0" smtClean="0"/>
              <a:t>звукоподражания и </a:t>
            </a:r>
          </a:p>
          <a:p>
            <a:pPr marL="342900" lvl="0" indent="-342900"/>
            <a:r>
              <a:rPr lang="ru-RU" sz="2400" b="1" dirty="0" smtClean="0"/>
              <a:t>простейшие </a:t>
            </a:r>
          </a:p>
          <a:p>
            <a:pPr marL="342900" lvl="0" indent="-342900"/>
            <a:r>
              <a:rPr lang="ru-RU" sz="2400" b="1" dirty="0" smtClean="0"/>
              <a:t>интонации.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toddler_music_home_06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07008" y="899160"/>
            <a:ext cx="7936992" cy="59588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714488"/>
            <a:ext cx="3480505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lvl="0" indent="-457200">
              <a:buAutoNum type="arabicPeriod"/>
            </a:pPr>
            <a:r>
              <a:rPr lang="ru-RU" sz="2400" b="1" dirty="0" smtClean="0"/>
              <a:t>Развивать умение </a:t>
            </a:r>
          </a:p>
          <a:p>
            <a:pPr marL="457200" lvl="0" indent="-457200"/>
            <a:r>
              <a:rPr lang="ru-RU" sz="2400" b="1" dirty="0" smtClean="0"/>
              <a:t>вслушиваться в музыку, </a:t>
            </a:r>
          </a:p>
          <a:p>
            <a:pPr marL="457200" lvl="0" indent="-457200"/>
            <a:r>
              <a:rPr lang="ru-RU" sz="2400" b="1" dirty="0" smtClean="0"/>
              <a:t>различать контрастные </a:t>
            </a:r>
          </a:p>
          <a:p>
            <a:pPr marL="342900" lvl="0" indent="-342900"/>
            <a:r>
              <a:rPr lang="ru-RU" sz="2400" b="1" dirty="0" smtClean="0"/>
              <a:t>особенности звучания.</a:t>
            </a:r>
          </a:p>
          <a:p>
            <a:pPr marL="342900" lvl="0" indent="-342900"/>
            <a:r>
              <a:rPr lang="ru-RU" sz="2400" b="1" dirty="0" smtClean="0"/>
              <a:t>2. Побуждать к </a:t>
            </a:r>
          </a:p>
          <a:p>
            <a:pPr marL="342900" lvl="0" indent="-342900"/>
            <a:r>
              <a:rPr lang="ru-RU" sz="2400" b="1" dirty="0" smtClean="0"/>
              <a:t>подпеванию и пению.</a:t>
            </a:r>
          </a:p>
          <a:p>
            <a:pPr marL="342900" indent="-342900"/>
            <a:r>
              <a:rPr lang="ru-RU" sz="2400" b="1" dirty="0" smtClean="0"/>
              <a:t>3. Развивать </a:t>
            </a:r>
          </a:p>
          <a:p>
            <a:pPr marL="342900" indent="-342900"/>
            <a:r>
              <a:rPr lang="ru-RU" sz="2400" b="1" dirty="0" smtClean="0"/>
              <a:t>умение </a:t>
            </a:r>
          </a:p>
          <a:p>
            <a:pPr marL="342900" indent="-342900"/>
            <a:r>
              <a:rPr lang="ru-RU" sz="2400" b="1" dirty="0" smtClean="0"/>
              <a:t>связывать </a:t>
            </a:r>
          </a:p>
          <a:p>
            <a:pPr marL="342900" indent="-342900"/>
            <a:r>
              <a:rPr lang="ru-RU" sz="2400" b="1" dirty="0" smtClean="0"/>
              <a:t>движение </a:t>
            </a:r>
          </a:p>
          <a:p>
            <a:pPr marL="342900" indent="-342900"/>
            <a:r>
              <a:rPr lang="ru-RU" sz="2400" b="1" dirty="0" smtClean="0"/>
              <a:t>с музыкой.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357290" y="0"/>
            <a:ext cx="6315127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6000" b="1" dirty="0" smtClean="0">
                <a:ln/>
                <a:solidFill>
                  <a:schemeClr val="accent3"/>
                </a:solidFill>
              </a:rPr>
              <a:t>Третий год жизни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928670"/>
            <a:ext cx="8308044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2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Задачи образовательной деятельности: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1020507443213502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785926"/>
            <a:ext cx="54809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lvl="0" indent="-457200">
              <a:buAutoNum type="arabicPeriod"/>
            </a:pPr>
            <a:r>
              <a:rPr lang="ru-RU" sz="2400" b="1" dirty="0" smtClean="0">
                <a:solidFill>
                  <a:schemeClr val="bg1">
                    <a:lumMod val="85000"/>
                  </a:schemeClr>
                </a:solidFill>
              </a:rPr>
              <a:t>Воспитывать  у  детей  слуховую  </a:t>
            </a:r>
          </a:p>
          <a:p>
            <a:pPr marL="457200" lvl="0" indent="-457200"/>
            <a:r>
              <a:rPr lang="ru-RU" sz="2400" b="1" dirty="0" smtClean="0">
                <a:solidFill>
                  <a:schemeClr val="bg1">
                    <a:lumMod val="85000"/>
                  </a:schemeClr>
                </a:solidFill>
              </a:rPr>
              <a:t>сосредоточенность  и  эмоциональную </a:t>
            </a:r>
          </a:p>
          <a:p>
            <a:pPr lvl="0"/>
            <a:r>
              <a:rPr lang="ru-RU" sz="2400" b="1" dirty="0" smtClean="0">
                <a:solidFill>
                  <a:schemeClr val="bg1">
                    <a:lumMod val="85000"/>
                  </a:schemeClr>
                </a:solidFill>
              </a:rPr>
              <a:t>отзывчивость на музыку.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282" y="857232"/>
            <a:ext cx="5373138" cy="10772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Задачи образовательной </a:t>
            </a:r>
          </a:p>
          <a:p>
            <a:pPr algn="ctr"/>
            <a:r>
              <a:rPr lang="ru-RU" sz="3200" b="1" cap="all" dirty="0" smtClean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Деятельности: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75162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Четвертый год жизни</a:t>
            </a:r>
            <a:endParaRPr lang="ru-RU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000372"/>
            <a:ext cx="883312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>
                    <a:lumMod val="85000"/>
                  </a:schemeClr>
                </a:solidFill>
              </a:rPr>
              <a:t>2. Поддерживать  детское экспериментирование  </a:t>
            </a:r>
          </a:p>
          <a:p>
            <a:pPr lvl="0"/>
            <a:r>
              <a:rPr lang="ru-RU" sz="2400" b="1" dirty="0" smtClean="0">
                <a:solidFill>
                  <a:schemeClr val="bg1">
                    <a:lumMod val="85000"/>
                  </a:schemeClr>
                </a:solidFill>
              </a:rPr>
              <a:t>                                                      с  немузыкальными </a:t>
            </a:r>
          </a:p>
          <a:p>
            <a:pPr lvl="0"/>
            <a:r>
              <a:rPr lang="ru-RU" sz="2400" b="1" dirty="0" smtClean="0">
                <a:solidFill>
                  <a:schemeClr val="bg1">
                    <a:lumMod val="85000"/>
                  </a:schemeClr>
                </a:solidFill>
              </a:rPr>
              <a:t>                                                                 (шумовыми,  </a:t>
            </a:r>
          </a:p>
          <a:p>
            <a:pPr lvl="0"/>
            <a:r>
              <a:rPr lang="ru-RU" sz="2400" b="1" dirty="0" smtClean="0">
                <a:solidFill>
                  <a:schemeClr val="bg1">
                    <a:lumMod val="85000"/>
                  </a:schemeClr>
                </a:solidFill>
              </a:rPr>
              <a:t>                                                                природными)  </a:t>
            </a:r>
          </a:p>
          <a:p>
            <a:pPr lvl="0"/>
            <a:r>
              <a:rPr lang="ru-RU" sz="2400" b="1" dirty="0" smtClean="0">
                <a:solidFill>
                  <a:schemeClr val="bg1">
                    <a:lumMod val="85000"/>
                  </a:schemeClr>
                </a:solidFill>
              </a:rPr>
              <a:t>                                                                   и  музыкальными  </a:t>
            </a:r>
          </a:p>
          <a:p>
            <a:pPr lvl="0"/>
            <a:r>
              <a:rPr lang="ru-RU" sz="2400" b="1" dirty="0" smtClean="0">
                <a:solidFill>
                  <a:schemeClr val="bg1">
                    <a:lumMod val="85000"/>
                  </a:schemeClr>
                </a:solidFill>
              </a:rPr>
              <a:t>                                                    звуками  и  исследования </a:t>
            </a:r>
          </a:p>
          <a:p>
            <a:pPr lvl="0"/>
            <a:r>
              <a:rPr lang="ru-RU" sz="2400" b="1" dirty="0" smtClean="0">
                <a:solidFill>
                  <a:schemeClr val="bg1">
                    <a:lumMod val="85000"/>
                  </a:schemeClr>
                </a:solidFill>
              </a:rPr>
              <a:t>качеств музыкального звука: высоты, длительности, динамики, </a:t>
            </a:r>
          </a:p>
          <a:p>
            <a:pPr lvl="0"/>
            <a:r>
              <a:rPr lang="ru-RU" sz="2400" b="1" dirty="0" smtClean="0">
                <a:solidFill>
                  <a:schemeClr val="bg1">
                    <a:lumMod val="85000"/>
                  </a:schemeClr>
                </a:solidFill>
              </a:rPr>
              <a:t>тембра.</a:t>
            </a:r>
          </a:p>
          <a:p>
            <a:pPr lvl="0"/>
            <a:r>
              <a:rPr lang="ru-RU" sz="2400" b="1" dirty="0" smtClean="0">
                <a:solidFill>
                  <a:schemeClr val="bg1">
                    <a:lumMod val="85000"/>
                  </a:schemeClr>
                </a:solidFill>
              </a:rPr>
              <a:t>3. Активизировать слуховую восприимчивость младших </a:t>
            </a:r>
          </a:p>
          <a:p>
            <a:pPr lvl="0"/>
            <a:r>
              <a:rPr lang="ru-RU" sz="2400" b="1" dirty="0" smtClean="0">
                <a:solidFill>
                  <a:schemeClr val="bg1">
                    <a:lumMod val="85000"/>
                  </a:schemeClr>
                </a:solidFill>
              </a:rPr>
              <a:t>дошкольников.</a:t>
            </a:r>
            <a:endParaRPr lang="ru-RU" sz="24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3754574.png"/>
          <p:cNvPicPr>
            <a:picLocks noChangeAspect="1"/>
          </p:cNvPicPr>
          <p:nvPr/>
        </p:nvPicPr>
        <p:blipFill>
          <a:blip r:embed="rId2"/>
          <a:srcRect l="2725" r="1899" b="9616"/>
          <a:stretch>
            <a:fillRect/>
          </a:stretch>
        </p:blipFill>
        <p:spPr>
          <a:xfrm>
            <a:off x="0" y="2549201"/>
            <a:ext cx="7500990" cy="43087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71670" y="0"/>
            <a:ext cx="52493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Эстетическое воспитание</a:t>
            </a:r>
            <a:endParaRPr lang="ru-RU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00496" y="714356"/>
            <a:ext cx="1372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личность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214678" y="1571612"/>
            <a:ext cx="36407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эстетическое развитие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785926"/>
            <a:ext cx="1697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восприятие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571604" y="2143116"/>
            <a:ext cx="1473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суждение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786050" y="2428868"/>
            <a:ext cx="948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вкусы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786182" y="2500306"/>
            <a:ext cx="1159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чувства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072066" y="2857496"/>
            <a:ext cx="1404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сознание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530272" y="2214554"/>
            <a:ext cx="261372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dirty="0" smtClean="0"/>
              <a:t>правильного </a:t>
            </a:r>
          </a:p>
          <a:p>
            <a:pPr algn="r"/>
            <a:r>
              <a:rPr lang="ru-RU" sz="2400" dirty="0" smtClean="0"/>
              <a:t>понимания </a:t>
            </a:r>
          </a:p>
          <a:p>
            <a:pPr algn="r"/>
            <a:r>
              <a:rPr lang="ru-RU" sz="2400" dirty="0" smtClean="0"/>
              <a:t>прекрасного в </a:t>
            </a:r>
          </a:p>
          <a:p>
            <a:pPr algn="r"/>
            <a:r>
              <a:rPr lang="ru-RU" sz="2400" dirty="0" smtClean="0"/>
              <a:t>действительности </a:t>
            </a:r>
          </a:p>
          <a:p>
            <a:pPr algn="r"/>
            <a:r>
              <a:rPr lang="ru-RU" sz="2400" dirty="0" smtClean="0"/>
              <a:t>и в искусстве</a:t>
            </a:r>
            <a:endParaRPr lang="ru-RU" sz="2400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rot="16200000" flipH="1">
            <a:off x="4511525" y="703392"/>
            <a:ext cx="282339" cy="185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3" idx="2"/>
          </p:cNvCxnSpPr>
          <p:nvPr/>
        </p:nvCxnSpPr>
        <p:spPr>
          <a:xfrm rot="16200000" flipH="1">
            <a:off x="4431576" y="1431187"/>
            <a:ext cx="538467" cy="281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0800000" flipV="1">
            <a:off x="1500166" y="1785926"/>
            <a:ext cx="1571636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0800000" flipV="1">
            <a:off x="2714612" y="2000240"/>
            <a:ext cx="642942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0800000" flipV="1">
            <a:off x="3428992" y="2143116"/>
            <a:ext cx="428628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5400000">
            <a:off x="4071934" y="2357430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6200000" flipH="1">
            <a:off x="5322099" y="2464587"/>
            <a:ext cx="928694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6786578" y="2000240"/>
            <a:ext cx="1000132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542944" y="0"/>
            <a:ext cx="3601056" cy="30003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785926"/>
            <a:ext cx="8814529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>
              <a:buAutoNum type="arabicPeriod"/>
            </a:pPr>
            <a:r>
              <a:rPr lang="ru-RU" sz="2000" b="1" dirty="0" smtClean="0"/>
              <a:t>Воспитывать </a:t>
            </a:r>
            <a:r>
              <a:rPr lang="ru-RU" sz="2000" b="1" dirty="0" err="1" smtClean="0"/>
              <a:t>слушательскую</a:t>
            </a:r>
            <a:r>
              <a:rPr lang="ru-RU" sz="2000" b="1" dirty="0" smtClean="0"/>
              <a:t> культуру </a:t>
            </a:r>
          </a:p>
          <a:p>
            <a:pPr marL="342900" lvl="0" indent="-342900"/>
            <a:r>
              <a:rPr lang="ru-RU" sz="2000" b="1" dirty="0" smtClean="0"/>
              <a:t>детей, развивать умения понимать и </a:t>
            </a:r>
          </a:p>
          <a:p>
            <a:pPr marL="342900" lvl="0" indent="-342900"/>
            <a:r>
              <a:rPr lang="ru-RU" sz="2000" b="1" dirty="0" smtClean="0"/>
              <a:t>интерпретировать выразительные средства музыки.</a:t>
            </a:r>
          </a:p>
          <a:p>
            <a:pPr lvl="0"/>
            <a:r>
              <a:rPr lang="ru-RU" sz="2000" b="1" dirty="0" smtClean="0"/>
              <a:t>2. Развивать  умения  общаться  и  сообщать  о  себе,  своем  </a:t>
            </a:r>
          </a:p>
          <a:p>
            <a:pPr lvl="0"/>
            <a:r>
              <a:rPr lang="ru-RU" sz="2000" b="1" dirty="0" smtClean="0"/>
              <a:t>настроении  с помощью музыки.</a:t>
            </a:r>
          </a:p>
          <a:p>
            <a:pPr lvl="0"/>
            <a:r>
              <a:rPr lang="ru-RU" sz="2000" b="1" dirty="0" smtClean="0"/>
              <a:t>3. Развивать  музыкальный  слух  -  интонационный,  мелодический, </a:t>
            </a:r>
          </a:p>
          <a:p>
            <a:pPr lvl="0"/>
            <a:r>
              <a:rPr lang="ru-RU" sz="2000" b="1" dirty="0" smtClean="0"/>
              <a:t>гармонический, ладовый; обучать элементарной музыкальной грамоте.</a:t>
            </a:r>
          </a:p>
          <a:p>
            <a:pPr lvl="0"/>
            <a:r>
              <a:rPr lang="ru-RU" sz="2000" b="1" dirty="0" smtClean="0"/>
              <a:t>4. Развивать  координацию  слуха и  голоса,  формировать  начальные </a:t>
            </a:r>
          </a:p>
          <a:p>
            <a:pPr lvl="0"/>
            <a:r>
              <a:rPr lang="ru-RU" sz="2000" b="1" dirty="0" smtClean="0"/>
              <a:t>певческие навыки.</a:t>
            </a:r>
          </a:p>
          <a:p>
            <a:pPr lvl="0"/>
            <a:r>
              <a:rPr lang="ru-RU" sz="2000" b="1" dirty="0" smtClean="0"/>
              <a:t>5. Способствовать освоению детьми приемов игры на детских музыкальных </a:t>
            </a:r>
          </a:p>
          <a:p>
            <a:pPr lvl="0"/>
            <a:r>
              <a:rPr lang="ru-RU" sz="2000" b="1" dirty="0" smtClean="0"/>
              <a:t>инструментах.</a:t>
            </a:r>
          </a:p>
          <a:p>
            <a:pPr lvl="0"/>
            <a:r>
              <a:rPr lang="ru-RU" sz="2000" b="1" dirty="0" smtClean="0"/>
              <a:t>6. Способствовать освоению элементов танца и ритмопластики для </a:t>
            </a:r>
          </a:p>
          <a:p>
            <a:pPr lvl="0"/>
            <a:r>
              <a:rPr lang="ru-RU" sz="2000" b="1" dirty="0" smtClean="0"/>
              <a:t>создания музыкальных двигательных образов в играх и драматизациях.</a:t>
            </a:r>
          </a:p>
          <a:p>
            <a:pPr lvl="0"/>
            <a:r>
              <a:rPr lang="ru-RU" sz="2000" b="1" dirty="0" smtClean="0"/>
              <a:t>7. Стимулировать желание ребенка самостоятельно заниматься </a:t>
            </a:r>
          </a:p>
          <a:p>
            <a:pPr lvl="0"/>
            <a:r>
              <a:rPr lang="ru-RU" sz="2000" b="1" dirty="0" smtClean="0"/>
              <a:t>музыкальной деятельностью.</a:t>
            </a:r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6264600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Пятый год жизни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785794"/>
            <a:ext cx="5373138" cy="10772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cap="all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Задачи образовательной </a:t>
            </a:r>
          </a:p>
          <a:p>
            <a:r>
              <a:rPr lang="ru-RU" sz="3200" b="1" cap="all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Деятельности: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14488"/>
            <a:ext cx="9242274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>
              <a:buAutoNum type="arabicPeriod"/>
            </a:pPr>
            <a:r>
              <a:rPr lang="ru-RU" sz="2400" b="1" dirty="0" smtClean="0"/>
              <a:t>Обогащать слуховой опыт детей при знакомстве с основными </a:t>
            </a:r>
          </a:p>
          <a:p>
            <a:pPr marL="342900" lvl="0" indent="-342900"/>
            <a:r>
              <a:rPr lang="ru-RU" sz="2400" b="1" dirty="0" smtClean="0"/>
              <a:t>жанрами музыки.</a:t>
            </a:r>
          </a:p>
          <a:p>
            <a:pPr lvl="0"/>
            <a:r>
              <a:rPr lang="ru-RU" sz="2400" b="1" dirty="0" smtClean="0"/>
              <a:t>2. Накапливать  представления  о  жизни  и  творчестве  некоторых </a:t>
            </a:r>
          </a:p>
          <a:p>
            <a:pPr lvl="0"/>
            <a:r>
              <a:rPr lang="ru-RU" sz="2400" b="1" dirty="0" smtClean="0"/>
              <a:t>композиторов.</a:t>
            </a:r>
          </a:p>
          <a:p>
            <a:pPr lvl="0"/>
            <a:r>
              <a:rPr lang="ru-RU" sz="2400" b="1" dirty="0" smtClean="0"/>
              <a:t>3. Обучать детей анализу средств музыкальной выразительности.</a:t>
            </a:r>
          </a:p>
          <a:p>
            <a:pPr lvl="0"/>
            <a:r>
              <a:rPr lang="ru-RU" sz="2400" b="1" dirty="0" smtClean="0"/>
              <a:t>4. Развивать умения творческой интерпретации музыки разными </a:t>
            </a:r>
          </a:p>
          <a:p>
            <a:pPr lvl="0"/>
            <a:r>
              <a:rPr lang="ru-RU" sz="2400" b="1" dirty="0" smtClean="0"/>
              <a:t>средствами художественной выразительности.</a:t>
            </a:r>
          </a:p>
          <a:p>
            <a:pPr lvl="0"/>
            <a:r>
              <a:rPr lang="ru-RU" sz="2400" b="1" dirty="0" smtClean="0"/>
              <a:t>5. Развивать певческие умения.</a:t>
            </a:r>
          </a:p>
          <a:p>
            <a:pPr lvl="0"/>
            <a:r>
              <a:rPr lang="ru-RU" sz="2400" b="1" dirty="0" smtClean="0"/>
              <a:t>6. Стимулировать освоение умений игрового </a:t>
            </a:r>
            <a:r>
              <a:rPr lang="ru-RU" sz="2400" b="1" dirty="0" err="1" smtClean="0"/>
              <a:t>музицирования</a:t>
            </a:r>
            <a:r>
              <a:rPr lang="ru-RU" sz="2400" b="1" dirty="0" smtClean="0"/>
              <a:t>.</a:t>
            </a:r>
          </a:p>
          <a:p>
            <a:pPr lvl="0"/>
            <a:r>
              <a:rPr lang="ru-RU" sz="2400" b="1" dirty="0" smtClean="0"/>
              <a:t>7. Стимулировать  самостоятельную  деятельность  детей  по  </a:t>
            </a:r>
          </a:p>
          <a:p>
            <a:pPr lvl="0"/>
            <a:r>
              <a:rPr lang="ru-RU" sz="2400" b="1" dirty="0" smtClean="0"/>
              <a:t>импровизации танцев, игр, оркестровок.</a:t>
            </a:r>
          </a:p>
          <a:p>
            <a:pPr lvl="0"/>
            <a:r>
              <a:rPr lang="ru-RU" sz="2400" b="1" dirty="0" smtClean="0"/>
              <a:t>8. Развивать  умения  сотрудничества  в  коллективной  </a:t>
            </a:r>
          </a:p>
          <a:p>
            <a:pPr lvl="0"/>
            <a:r>
              <a:rPr lang="ru-RU" sz="2400" b="1" dirty="0" smtClean="0"/>
              <a:t>музыкальной деятельности.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28596" y="0"/>
            <a:ext cx="6554743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Шестой год жизни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071546"/>
            <a:ext cx="8308044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2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Задачи образовательной деятельности: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43050"/>
            <a:ext cx="9162573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>
              <a:buAutoNum type="arabicPeriod"/>
            </a:pPr>
            <a:r>
              <a:rPr lang="ru-RU" sz="2400" b="1" dirty="0" smtClean="0"/>
              <a:t>Обогащать слуховой опыт у детей при знакомстве с основными </a:t>
            </a:r>
          </a:p>
          <a:p>
            <a:pPr marL="342900" lvl="0" indent="-342900"/>
            <a:r>
              <a:rPr lang="ru-RU" sz="2400" b="1" dirty="0" smtClean="0"/>
              <a:t>жанрами, стилями и направлениями в музыке.</a:t>
            </a:r>
          </a:p>
          <a:p>
            <a:pPr lvl="0"/>
            <a:r>
              <a:rPr lang="ru-RU" sz="2400" b="1" dirty="0" smtClean="0"/>
              <a:t>2. Накапливать представления о жизни и творчестве русских и </a:t>
            </a:r>
          </a:p>
          <a:p>
            <a:pPr lvl="0"/>
            <a:r>
              <a:rPr lang="ru-RU" sz="2400" b="1" dirty="0" smtClean="0"/>
              <a:t>зарубежных композиторов.</a:t>
            </a:r>
          </a:p>
          <a:p>
            <a:pPr lvl="0"/>
            <a:r>
              <a:rPr lang="ru-RU" sz="2400" b="1" dirty="0" smtClean="0"/>
              <a:t>3. Обучать  детей  анализу,  сравнению  и  сопоставлению  при  </a:t>
            </a:r>
          </a:p>
          <a:p>
            <a:pPr lvl="0"/>
            <a:r>
              <a:rPr lang="ru-RU" sz="2400" b="1" dirty="0" smtClean="0"/>
              <a:t>разборе музыкальных форм и средств музыкальной </a:t>
            </a:r>
          </a:p>
          <a:p>
            <a:pPr lvl="0"/>
            <a:r>
              <a:rPr lang="ru-RU" sz="2400" b="1" dirty="0" smtClean="0"/>
              <a:t>выразительности.</a:t>
            </a:r>
          </a:p>
          <a:p>
            <a:pPr lvl="0"/>
            <a:r>
              <a:rPr lang="ru-RU" sz="2400" b="1" dirty="0" smtClean="0"/>
              <a:t>4. Развивать умения творческой интерпретации музыки разными </a:t>
            </a:r>
          </a:p>
          <a:p>
            <a:pPr lvl="0"/>
            <a:r>
              <a:rPr lang="ru-RU" sz="2400" b="1" dirty="0" smtClean="0"/>
              <a:t>средствами художественной выразительности.</a:t>
            </a:r>
          </a:p>
          <a:p>
            <a:pPr lvl="0"/>
            <a:r>
              <a:rPr lang="ru-RU" sz="2400" b="1" dirty="0" smtClean="0"/>
              <a:t>5. Развивать умения чистоты интонирования в пении.</a:t>
            </a:r>
          </a:p>
          <a:p>
            <a:pPr lvl="0"/>
            <a:r>
              <a:rPr lang="ru-RU" sz="2400" b="1" dirty="0" smtClean="0"/>
              <a:t>6. Помогать  осваивать  навыки  ритмического  многоголосья  </a:t>
            </a:r>
          </a:p>
          <a:p>
            <a:pPr lvl="0"/>
            <a:r>
              <a:rPr lang="ru-RU" sz="2400" b="1" dirty="0" smtClean="0"/>
              <a:t>посредством игрового </a:t>
            </a:r>
            <a:r>
              <a:rPr lang="ru-RU" sz="2400" b="1" dirty="0" err="1" smtClean="0"/>
              <a:t>музицирования</a:t>
            </a:r>
            <a:r>
              <a:rPr lang="ru-RU" sz="2400" b="1" dirty="0" smtClean="0"/>
              <a:t>.</a:t>
            </a:r>
          </a:p>
          <a:p>
            <a:pPr lvl="0"/>
            <a:r>
              <a:rPr lang="ru-RU" sz="2400" b="1" dirty="0" smtClean="0"/>
              <a:t>7. Стимулировать  самостоятельную  деятельность  детей  по  </a:t>
            </a:r>
          </a:p>
          <a:p>
            <a:pPr lvl="0"/>
            <a:r>
              <a:rPr lang="ru-RU" sz="2400" b="1" dirty="0" smtClean="0"/>
              <a:t>сочинению танцев, игр, оркестровок.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14348" y="0"/>
            <a:ext cx="7019935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Седьмой год жизни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7158" y="928670"/>
            <a:ext cx="8308044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Задачи образовательной деятельности: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347210118_best-full-hd-wallpapers-vol-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981200"/>
            <a:ext cx="7802880" cy="4876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14414" y="0"/>
            <a:ext cx="694145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Above"/>
              <a:lightRig rig="threePt" dir="t"/>
            </a:scene3d>
          </a:bodyPr>
          <a:lstStyle/>
          <a:p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Эстетическое воспитание</a:t>
            </a:r>
            <a:endParaRPr lang="ru-RU" sz="48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857364"/>
            <a:ext cx="304442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Формирование 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чувств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43306" y="1357298"/>
            <a:ext cx="26498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отзывчивости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43636" y="1928802"/>
            <a:ext cx="16738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понятий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54682" y="1214422"/>
            <a:ext cx="1489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оценок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69187" y="3357562"/>
            <a:ext cx="5874813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гармоническому развитию 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детей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>
            <a:off x="1785918" y="1000108"/>
            <a:ext cx="1214446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4429124" y="1071546"/>
            <a:ext cx="785818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H="1">
            <a:off x="6000760" y="1285860"/>
            <a:ext cx="135732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H="1">
            <a:off x="7429520" y="785794"/>
            <a:ext cx="642942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2357422" y="2571744"/>
            <a:ext cx="1857388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6200000" flipH="1">
            <a:off x="4286248" y="2714620"/>
            <a:ext cx="1357322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>
            <a:off x="6107917" y="2821777"/>
            <a:ext cx="1000132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>
            <a:off x="7250925" y="2250273"/>
            <a:ext cx="1785950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Одуванчик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28992" y="2071678"/>
            <a:ext cx="24563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ln w="17780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Музыка </a:t>
            </a:r>
            <a:endParaRPr lang="ru-RU" sz="4800" b="1" dirty="0">
              <a:ln w="17780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426225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          одна из </a:t>
            </a:r>
          </a:p>
          <a:p>
            <a:r>
              <a:rPr lang="ru-RU" sz="3200" b="1" dirty="0" smtClean="0"/>
              <a:t>        богатейших и </a:t>
            </a:r>
          </a:p>
          <a:p>
            <a:r>
              <a:rPr lang="ru-RU" sz="3200" b="1" dirty="0" smtClean="0"/>
              <a:t>  действенных средств </a:t>
            </a:r>
          </a:p>
          <a:p>
            <a:r>
              <a:rPr lang="ru-RU" sz="3200" b="1" dirty="0" smtClean="0"/>
              <a:t>            воспитания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978210" y="0"/>
            <a:ext cx="416579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      обладает </a:t>
            </a:r>
          </a:p>
          <a:p>
            <a:r>
              <a:rPr lang="ru-RU" sz="3200" b="1" dirty="0" smtClean="0"/>
              <a:t>большой силой </a:t>
            </a:r>
          </a:p>
          <a:p>
            <a:r>
              <a:rPr lang="ru-RU" sz="3200" b="1" dirty="0" smtClean="0"/>
              <a:t>          эмоционального </a:t>
            </a:r>
          </a:p>
          <a:p>
            <a:r>
              <a:rPr lang="ru-RU" sz="3200" b="1" dirty="0" smtClean="0"/>
              <a:t>     воздействия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5429264"/>
            <a:ext cx="254646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воспитывает </a:t>
            </a:r>
          </a:p>
          <a:p>
            <a:pPr algn="ctr"/>
            <a:r>
              <a:rPr lang="ru-RU" sz="3200" b="1" dirty="0" smtClean="0"/>
              <a:t>чувства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429388" y="5357826"/>
            <a:ext cx="22891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формирует </a:t>
            </a:r>
          </a:p>
          <a:p>
            <a:pPr algn="ctr"/>
            <a:r>
              <a:rPr lang="ru-RU" sz="3200" b="1" dirty="0" smtClean="0"/>
              <a:t>вкусы</a:t>
            </a:r>
            <a:endParaRPr lang="ru-RU" sz="3200" b="1" dirty="0"/>
          </a:p>
        </p:txBody>
      </p:sp>
      <p:sp>
        <p:nvSpPr>
          <p:cNvPr id="8" name="Овальная выноска 7"/>
          <p:cNvSpPr/>
          <p:nvPr/>
        </p:nvSpPr>
        <p:spPr>
          <a:xfrm>
            <a:off x="4357654" y="0"/>
            <a:ext cx="4786346" cy="2000240"/>
          </a:xfrm>
          <a:prstGeom prst="wedgeEllipseCallout">
            <a:avLst>
              <a:gd name="adj1" fmla="val -39358"/>
              <a:gd name="adj2" fmla="val 65963"/>
            </a:avLst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ьная выноска 8"/>
          <p:cNvSpPr/>
          <p:nvPr/>
        </p:nvSpPr>
        <p:spPr>
          <a:xfrm flipH="1">
            <a:off x="0" y="0"/>
            <a:ext cx="4214810" cy="2000264"/>
          </a:xfrm>
          <a:prstGeom prst="wedgeEllipseCallout">
            <a:avLst>
              <a:gd name="adj1" fmla="val -39358"/>
              <a:gd name="adj2" fmla="val 65963"/>
            </a:avLst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ьная выноска 10"/>
          <p:cNvSpPr/>
          <p:nvPr/>
        </p:nvSpPr>
        <p:spPr>
          <a:xfrm flipH="1" flipV="1">
            <a:off x="0" y="4857736"/>
            <a:ext cx="4214810" cy="2000264"/>
          </a:xfrm>
          <a:prstGeom prst="wedgeEllipseCallout">
            <a:avLst>
              <a:gd name="adj1" fmla="val -53934"/>
              <a:gd name="adj2" fmla="val 118105"/>
            </a:avLst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ьная выноска 11"/>
          <p:cNvSpPr/>
          <p:nvPr/>
        </p:nvSpPr>
        <p:spPr>
          <a:xfrm flipV="1">
            <a:off x="4929190" y="4857736"/>
            <a:ext cx="4214810" cy="2000264"/>
          </a:xfrm>
          <a:prstGeom prst="wedgeEllipseCallout">
            <a:avLst>
              <a:gd name="adj1" fmla="val -54612"/>
              <a:gd name="adj2" fmla="val 120248"/>
            </a:avLst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00px-Highres_25195021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214290"/>
            <a:ext cx="793409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Музыка начинает звучать с утренней зарядки, </a:t>
            </a:r>
          </a:p>
          <a:p>
            <a:r>
              <a:rPr lang="ru-RU" sz="2800" b="1" dirty="0" smtClean="0"/>
              <a:t>создавая радостное, бодрое настроение у детей, </a:t>
            </a:r>
          </a:p>
          <a:p>
            <a:r>
              <a:rPr lang="ru-RU" sz="2800" b="1" dirty="0" smtClean="0"/>
              <a:t>активизируя, повышая их жизненный тонус.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000372"/>
            <a:ext cx="674627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В теплое и </a:t>
            </a:r>
          </a:p>
          <a:p>
            <a:r>
              <a:rPr lang="ru-RU" sz="2800" b="1" dirty="0" smtClean="0"/>
              <a:t>сухое время </a:t>
            </a:r>
          </a:p>
          <a:p>
            <a:r>
              <a:rPr lang="ru-RU" sz="2800" b="1" dirty="0" smtClean="0"/>
              <a:t>года песня </a:t>
            </a:r>
          </a:p>
          <a:p>
            <a:r>
              <a:rPr lang="ru-RU" sz="2800" b="1" dirty="0" smtClean="0"/>
              <a:t>должна </a:t>
            </a:r>
          </a:p>
          <a:p>
            <a:r>
              <a:rPr lang="ru-RU" sz="2800" b="1" dirty="0" smtClean="0"/>
              <a:t>исполняться на </a:t>
            </a:r>
          </a:p>
          <a:p>
            <a:r>
              <a:rPr lang="ru-RU" sz="2800" b="1" dirty="0" smtClean="0"/>
              <a:t>прогулках, в </a:t>
            </a:r>
          </a:p>
          <a:p>
            <a:r>
              <a:rPr lang="ru-RU" sz="2800" b="1" dirty="0" smtClean="0"/>
              <a:t>хороводных играх, </a:t>
            </a:r>
          </a:p>
          <a:p>
            <a:r>
              <a:rPr lang="ru-RU" sz="2800" b="1" dirty="0" smtClean="0"/>
              <a:t>создавая общность </a:t>
            </a:r>
          </a:p>
          <a:p>
            <a:r>
              <a:rPr lang="ru-RU" sz="2800" b="1" dirty="0" smtClean="0"/>
              <a:t>переживаний, приподнятость настроения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Colored-Music-Notes-Style-PPT-Backgrounds-1000x75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714356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Основная цель: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музыкальности детей и их способности эмоционально воспринимать музыку 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5715016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000372"/>
            <a:ext cx="645125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1. Развитие музыкально-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художественной деятельности. 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2. Приобщение к музыкальному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искусству. 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3. Развитие воображения и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творческой активности.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214414" y="0"/>
            <a:ext cx="5834482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cap="all" dirty="0" smtClean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Музыкальное развитие</a:t>
            </a:r>
            <a:endParaRPr lang="ru-RU" sz="3200" b="1" cap="all" dirty="0" smtClean="0">
              <a:ln/>
              <a:solidFill>
                <a:schemeClr val="accent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214554"/>
            <a:ext cx="9052863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воспитательно-образовательной работы</a:t>
            </a:r>
            <a:endParaRPr lang="ru-RU" sz="32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306182c2efce6c60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3571876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14290"/>
            <a:ext cx="5000628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sz="3600" b="1" cap="all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Направления </a:t>
            </a:r>
          </a:p>
          <a:p>
            <a:pPr lvl="0" algn="ctr"/>
            <a:r>
              <a:rPr lang="ru-RU" sz="3600" b="1" cap="all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образовательной </a:t>
            </a:r>
          </a:p>
          <a:p>
            <a:pPr lvl="0" algn="ctr"/>
            <a:r>
              <a:rPr lang="ru-RU" sz="3600" b="1" cap="all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работы  </a:t>
            </a:r>
            <a:endParaRPr lang="ru-RU" sz="3600" b="1" cap="all" dirty="0">
              <a:ln w="0"/>
              <a:solidFill>
                <a:schemeClr val="accent3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Выноска-облако 5"/>
          <p:cNvSpPr/>
          <p:nvPr/>
        </p:nvSpPr>
        <p:spPr>
          <a:xfrm flipV="1">
            <a:off x="4929158" y="2786058"/>
            <a:ext cx="4214842" cy="1571636"/>
          </a:xfrm>
          <a:prstGeom prst="cloudCallout">
            <a:avLst>
              <a:gd name="adj1" fmla="val -46637"/>
              <a:gd name="adj2" fmla="val 80869"/>
            </a:avLst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ыноска-облако 6"/>
          <p:cNvSpPr/>
          <p:nvPr/>
        </p:nvSpPr>
        <p:spPr>
          <a:xfrm flipV="1">
            <a:off x="4714876" y="4357694"/>
            <a:ext cx="4429124" cy="2286016"/>
          </a:xfrm>
          <a:prstGeom prst="cloudCallout">
            <a:avLst>
              <a:gd name="adj1" fmla="val -55964"/>
              <a:gd name="adj2" fmla="val 69340"/>
            </a:avLst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-облако 7"/>
          <p:cNvSpPr/>
          <p:nvPr/>
        </p:nvSpPr>
        <p:spPr>
          <a:xfrm flipH="1" flipV="1">
            <a:off x="0" y="2500306"/>
            <a:ext cx="2714644" cy="1857388"/>
          </a:xfrm>
          <a:prstGeom prst="cloudCallout">
            <a:avLst>
              <a:gd name="adj1" fmla="val -5959"/>
              <a:gd name="adj2" fmla="val 81750"/>
            </a:avLst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Выноска-облако 8"/>
          <p:cNvSpPr/>
          <p:nvPr/>
        </p:nvSpPr>
        <p:spPr>
          <a:xfrm flipH="1" flipV="1">
            <a:off x="0" y="4429132"/>
            <a:ext cx="3000364" cy="1500198"/>
          </a:xfrm>
          <a:prstGeom prst="cloudCallout">
            <a:avLst>
              <a:gd name="adj1" fmla="val -35468"/>
              <a:gd name="adj2" fmla="val 64723"/>
            </a:avLst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ыноска-облако 9"/>
          <p:cNvSpPr/>
          <p:nvPr/>
        </p:nvSpPr>
        <p:spPr>
          <a:xfrm flipH="1" flipV="1">
            <a:off x="2285984" y="5357802"/>
            <a:ext cx="2571736" cy="1500198"/>
          </a:xfrm>
          <a:prstGeom prst="cloudCallout">
            <a:avLst>
              <a:gd name="adj1" fmla="val 12859"/>
              <a:gd name="adj2" fmla="val 142760"/>
            </a:avLst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85720" y="2857496"/>
            <a:ext cx="249395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Музыкально-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ритмические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движения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48" y="4857760"/>
            <a:ext cx="18806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Слушание</a:t>
            </a:r>
            <a:endParaRPr lang="ru-RU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000364" y="5857892"/>
            <a:ext cx="1194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Пение</a:t>
            </a:r>
            <a:endParaRPr lang="ru-RU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143504" y="4500570"/>
            <a:ext cx="403174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Развитие </a:t>
            </a:r>
          </a:p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творчества: песенного, </a:t>
            </a:r>
          </a:p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музыкально- игрового, </a:t>
            </a:r>
          </a:p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танцевального</a:t>
            </a:r>
            <a:endParaRPr lang="ru-RU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715008" y="2857496"/>
            <a:ext cx="293497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на детских </a:t>
            </a:r>
          </a:p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музыкальных </a:t>
            </a:r>
          </a:p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инструментах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4128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1218633"/>
            <a:ext cx="5500694" cy="56393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71480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-Наглядный: сопровождение музыкального ряда </a:t>
            </a:r>
          </a:p>
          <a:p>
            <a:r>
              <a:rPr lang="ru-RU" sz="2400" b="1" dirty="0" smtClean="0"/>
              <a:t>изобразительным,  показ движений. </a:t>
            </a:r>
          </a:p>
          <a:p>
            <a:endParaRPr lang="ru-RU" sz="2400" b="1" dirty="0" smtClean="0"/>
          </a:p>
          <a:p>
            <a:pPr>
              <a:buFontTx/>
              <a:buChar char="-"/>
            </a:pPr>
            <a:r>
              <a:rPr lang="ru-RU" sz="2400" b="1" dirty="0" smtClean="0"/>
              <a:t>Словесный: беседы о различных музыкальных </a:t>
            </a:r>
          </a:p>
          <a:p>
            <a:r>
              <a:rPr lang="ru-RU" sz="2400" b="1" dirty="0" smtClean="0"/>
              <a:t>жанрах .</a:t>
            </a:r>
          </a:p>
          <a:p>
            <a:pPr>
              <a:buFontTx/>
              <a:buChar char="-"/>
            </a:pPr>
            <a:endParaRPr lang="ru-RU" sz="2400" b="1" dirty="0" smtClean="0"/>
          </a:p>
          <a:p>
            <a:pPr>
              <a:buFontTx/>
              <a:buChar char="-"/>
            </a:pPr>
            <a:r>
              <a:rPr lang="ru-RU" sz="2400" b="1" dirty="0" smtClean="0"/>
              <a:t>Словесно- слуховой: пение. </a:t>
            </a:r>
          </a:p>
          <a:p>
            <a:pPr>
              <a:buFontTx/>
              <a:buChar char="-"/>
            </a:pPr>
            <a:endParaRPr lang="ru-RU" sz="2400" b="1" dirty="0" smtClean="0"/>
          </a:p>
          <a:p>
            <a:pPr>
              <a:buFontTx/>
              <a:buChar char="-"/>
            </a:pPr>
            <a:r>
              <a:rPr lang="ru-RU" sz="2400" b="1" dirty="0" smtClean="0"/>
              <a:t>Практический: разучивание </a:t>
            </a:r>
          </a:p>
          <a:p>
            <a:r>
              <a:rPr lang="ru-RU" sz="2400" b="1" dirty="0" smtClean="0"/>
              <a:t>песен, танцев, воспроизведение </a:t>
            </a:r>
          </a:p>
          <a:p>
            <a:r>
              <a:rPr lang="ru-RU" sz="2400" b="1" dirty="0" smtClean="0"/>
              <a:t>мелодий.</a:t>
            </a:r>
          </a:p>
          <a:p>
            <a:endParaRPr lang="ru-RU" sz="2400" b="1" dirty="0" smtClean="0"/>
          </a:p>
          <a:p>
            <a:pPr>
              <a:buFontTx/>
              <a:buChar char="-"/>
            </a:pPr>
            <a:r>
              <a:rPr lang="ru-RU" sz="2400" b="1" dirty="0" smtClean="0"/>
              <a:t>Слуховой: слушание музыки. </a:t>
            </a:r>
          </a:p>
          <a:p>
            <a:pPr>
              <a:buFontTx/>
              <a:buChar char="-"/>
            </a:pPr>
            <a:endParaRPr lang="ru-RU" sz="2400" b="1" dirty="0" smtClean="0"/>
          </a:p>
          <a:p>
            <a:r>
              <a:rPr lang="ru-RU" sz="2400" b="1" dirty="0" smtClean="0"/>
              <a:t>-  Игровой: музыкальные игры. 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357290" y="0"/>
            <a:ext cx="6937220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Методы музыкального развития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ru.forios.nettagmusiclove-morse-download-115327.html.jpe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00166" y="1125124"/>
            <a:ext cx="7643834" cy="5732876"/>
          </a:xfrm>
          <a:prstGeom prst="rect">
            <a:avLst/>
          </a:prstGeom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0"/>
            <a:ext cx="91440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«СЛУШАНИЕ»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 ознакомление с музыкальными произведениями, их запоминание, накопление музыкальных впечатлений;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 развитие музыкальных способностей и навыков культурного слушания музыки;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 развитие способности различать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характер песен,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инструментальных пьес,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средств их выразительности;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музыкального вкуса;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 развитие способности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эмоционально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воспринимать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музыку.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1298</TotalTime>
  <Words>1213</Words>
  <Application>Microsoft Office PowerPoint</Application>
  <PresentationFormat>Экран (4:3)</PresentationFormat>
  <Paragraphs>339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_</dc:creator>
  <cp:lastModifiedBy>user</cp:lastModifiedBy>
  <cp:revision>124</cp:revision>
  <dcterms:created xsi:type="dcterms:W3CDTF">2015-02-13T17:34:49Z</dcterms:created>
  <dcterms:modified xsi:type="dcterms:W3CDTF">2021-10-14T06:48:49Z</dcterms:modified>
</cp:coreProperties>
</file>