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6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744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4334933" y="1169931"/>
            <a:ext cx="4814835" cy="4993802"/>
            <a:chOff x="4334933" y="1169931"/>
            <a:chExt cx="4814835" cy="4993802"/>
          </a:xfrm>
        </p:grpSpPr>
        <p:cxnSp>
          <p:nvCxnSpPr>
            <p:cNvPr id="17" name="Straight Connector 16"/>
            <p:cNvCxnSpPr/>
            <p:nvPr/>
          </p:nvCxnSpPr>
          <p:spPr>
            <a:xfrm flipH="1">
              <a:off x="6009259" y="1169931"/>
              <a:ext cx="3134741" cy="3134741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flipH="1">
              <a:off x="4334933" y="1348898"/>
              <a:ext cx="4814835" cy="4814835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5225595" y="1469269"/>
              <a:ext cx="3912054" cy="3912054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flipH="1">
              <a:off x="5304588" y="1307856"/>
              <a:ext cx="3839412" cy="3839412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flipH="1">
              <a:off x="5707078" y="1770196"/>
              <a:ext cx="3430571" cy="3430570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533400"/>
            <a:ext cx="6154713" cy="3124201"/>
          </a:xfrm>
        </p:spPr>
        <p:txBody>
          <a:bodyPr anchor="b">
            <a:normAutofit/>
          </a:bodyPr>
          <a:lstStyle>
            <a:lvl1pPr algn="l">
              <a:defRPr sz="44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3400" y="3843868"/>
            <a:ext cx="4954250" cy="1913466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809F9-3157-44EF-A8D3-079E5A61B022}" type="datetimeFigureOut">
              <a:rPr lang="ru-RU" smtClean="0"/>
              <a:t>30.09.2024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7DE5F-FD3D-45CC-A367-2584CFFDB43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786415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6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533400" y="533400"/>
            <a:ext cx="8077200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762002" y="3843867"/>
            <a:ext cx="7281332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809F9-3157-44EF-A8D3-079E5A61B022}" type="datetimeFigureOut">
              <a:rPr lang="ru-RU" smtClean="0"/>
              <a:t>30.09.2024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7DE5F-FD3D-45CC-A367-2584CFFDB43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446728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533400"/>
            <a:ext cx="8077200" cy="2895600"/>
          </a:xfrm>
        </p:spPr>
        <p:txBody>
          <a:bodyPr anchor="ctr">
            <a:normAutofit/>
          </a:bodyPr>
          <a:lstStyle>
            <a:lvl1pPr algn="l">
              <a:defRPr sz="28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114800"/>
            <a:ext cx="6383552" cy="1905000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809F9-3157-44EF-A8D3-079E5A61B022}" type="datetimeFigureOut">
              <a:rPr lang="ru-RU" smtClean="0"/>
              <a:t>30.09.2024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7DE5F-FD3D-45CC-A367-2584CFFDB43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0726088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283" y="533400"/>
            <a:ext cx="6859787" cy="2895600"/>
          </a:xfrm>
        </p:spPr>
        <p:txBody>
          <a:bodyPr anchor="ctr">
            <a:normAutofit/>
          </a:bodyPr>
          <a:lstStyle>
            <a:lvl1pPr algn="l">
              <a:defRPr sz="2800" b="0" cap="all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66800" y="3429000"/>
            <a:ext cx="6402467" cy="4826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301070"/>
            <a:ext cx="6382361" cy="171873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809F9-3157-44EF-A8D3-079E5A61B022}" type="datetimeFigureOut">
              <a:rPr lang="ru-RU" smtClean="0"/>
              <a:t>30.09.2024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7DE5F-FD3D-45CC-A367-2584CFFDB437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228600" y="710624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96200" y="2768601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38090132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3429000"/>
            <a:ext cx="6382361" cy="1697400"/>
          </a:xfrm>
        </p:spPr>
        <p:txBody>
          <a:bodyPr anchor="b">
            <a:normAutofit/>
          </a:bodyPr>
          <a:lstStyle>
            <a:lvl1pPr algn="l">
              <a:defRPr sz="28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5132980"/>
            <a:ext cx="6383552" cy="886819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809F9-3157-44EF-A8D3-079E5A61B022}" type="datetimeFigureOut">
              <a:rPr lang="ru-RU" smtClean="0"/>
              <a:t>30.09.2024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7DE5F-FD3D-45CC-A367-2584CFFDB43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699750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284" y="533400"/>
            <a:ext cx="6859786" cy="2895600"/>
          </a:xfrm>
        </p:spPr>
        <p:txBody>
          <a:bodyPr anchor="ctr">
            <a:normAutofit/>
          </a:bodyPr>
          <a:lstStyle>
            <a:lvl1pPr algn="l">
              <a:defRPr sz="2800" b="0" cap="all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33400" y="3886200"/>
            <a:ext cx="638236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0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953000"/>
            <a:ext cx="63823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809F9-3157-44EF-A8D3-079E5A61B022}" type="datetimeFigureOut">
              <a:rPr lang="ru-RU" smtClean="0"/>
              <a:t>30.09.2024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7DE5F-FD3D-45CC-A367-2584CFFDB437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228600" y="710624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96200" y="2768601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59619174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533400"/>
            <a:ext cx="7525658" cy="28956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2800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33400" y="3928534"/>
            <a:ext cx="6382361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0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766735"/>
            <a:ext cx="6382360" cy="1253065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809F9-3157-44EF-A8D3-079E5A61B022}" type="datetimeFigureOut">
              <a:rPr lang="ru-RU" smtClean="0"/>
              <a:t>30.09.2024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7DE5F-FD3D-45CC-A367-2584CFFDB43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3600268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>
            <a:normAutofit/>
          </a:bodyPr>
          <a:lstStyle>
            <a:lvl1pPr algn="l">
              <a:defRPr sz="2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533401"/>
            <a:ext cx="6554867" cy="376767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809F9-3157-44EF-A8D3-079E5A61B022}" type="datetimeFigureOut">
              <a:rPr lang="ru-RU" smtClean="0"/>
              <a:t>30.09.2024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7DE5F-FD3D-45CC-A367-2584CFFDB43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9714179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66406" y="533400"/>
            <a:ext cx="2044194" cy="4419600"/>
          </a:xfrm>
        </p:spPr>
        <p:txBody>
          <a:bodyPr vert="eaVert">
            <a:normAutofit/>
          </a:bodyPr>
          <a:lstStyle>
            <a:lvl1pPr>
              <a:defRPr sz="2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533400"/>
            <a:ext cx="5850012" cy="548640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809F9-3157-44EF-A8D3-079E5A61B022}" type="datetimeFigureOut">
              <a:rPr lang="ru-RU" smtClean="0"/>
              <a:t>30.09.2024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7DE5F-FD3D-45CC-A367-2584CFFDB43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147745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533400"/>
            <a:ext cx="6554867" cy="3767670"/>
          </a:xfrm>
        </p:spPr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809F9-3157-44EF-A8D3-079E5A61B022}" type="datetimeFigureOut">
              <a:rPr lang="ru-RU" smtClean="0"/>
              <a:t>30.09.2024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7DE5F-FD3D-45CC-A367-2584CFFDB43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352332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1981199"/>
            <a:ext cx="6402468" cy="2319867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487333"/>
            <a:ext cx="6402467" cy="1532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809F9-3157-44EF-A8D3-079E5A61B022}" type="datetimeFigureOut">
              <a:rPr lang="ru-RU" smtClean="0"/>
              <a:t>30.09.2024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7DE5F-FD3D-45CC-A367-2584CFFDB43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262486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" name="Content Placeholder 3"/>
          <p:cNvSpPr>
            <a:spLocks noGrp="1"/>
          </p:cNvSpPr>
          <p:nvPr>
            <p:ph sz="half" idx="13"/>
          </p:nvPr>
        </p:nvSpPr>
        <p:spPr>
          <a:xfrm>
            <a:off x="533400" y="533400"/>
            <a:ext cx="3949967" cy="3767667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2" name="Content Placeholder 5"/>
          <p:cNvSpPr>
            <a:spLocks noGrp="1"/>
          </p:cNvSpPr>
          <p:nvPr>
            <p:ph sz="quarter" idx="4"/>
          </p:nvPr>
        </p:nvSpPr>
        <p:spPr>
          <a:xfrm>
            <a:off x="4662362" y="533400"/>
            <a:ext cx="3948238" cy="3759200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809F9-3157-44EF-A8D3-079E5A61B022}" type="datetimeFigureOut">
              <a:rPr lang="ru-RU" smtClean="0"/>
              <a:t>30.09.2024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7DE5F-FD3D-45CC-A367-2584CFFDB43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978095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1" y="533400"/>
            <a:ext cx="3716866" cy="609600"/>
          </a:xfrm>
        </p:spPr>
        <p:txBody>
          <a:bodyPr anchor="b">
            <a:noAutofit/>
          </a:bodyPr>
          <a:lstStyle>
            <a:lvl1pPr marL="0" indent="0">
              <a:buNone/>
              <a:defRPr sz="2400" b="0" cap="all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3399" y="1143000"/>
            <a:ext cx="3945467" cy="3158067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55016" y="566738"/>
            <a:ext cx="376405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 cap="all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2362" y="1143000"/>
            <a:ext cx="3956705" cy="3149600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809F9-3157-44EF-A8D3-079E5A61B022}" type="datetimeFigureOut">
              <a:rPr lang="ru-RU" smtClean="0"/>
              <a:t>30.09.2024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7DE5F-FD3D-45CC-A367-2584CFFDB43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102382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809F9-3157-44EF-A8D3-079E5A61B022}" type="datetimeFigureOut">
              <a:rPr lang="ru-RU" smtClean="0"/>
              <a:t>30.09.2024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7DE5F-FD3D-45CC-A367-2584CFFDB43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581662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809F9-3157-44EF-A8D3-079E5A61B022}" type="datetimeFigureOut">
              <a:rPr lang="ru-RU" smtClean="0"/>
              <a:t>30.09.2024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7DE5F-FD3D-45CC-A367-2584CFFDB43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337145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8667" y="533400"/>
            <a:ext cx="3200400" cy="1524000"/>
          </a:xfrm>
        </p:spPr>
        <p:txBody>
          <a:bodyPr anchor="b">
            <a:normAutofit/>
          </a:bodyPr>
          <a:lstStyle>
            <a:lvl1pPr algn="l">
              <a:defRPr sz="2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399" y="533400"/>
            <a:ext cx="4438755" cy="5486400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418667" y="2209802"/>
            <a:ext cx="32004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809F9-3157-44EF-A8D3-079E5A61B022}" type="datetimeFigureOut">
              <a:rPr lang="ru-RU" smtClean="0"/>
              <a:t>30.09.2024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7DE5F-FD3D-45CC-A367-2584CFFDB43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062921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95800" y="1447800"/>
            <a:ext cx="3563258" cy="11430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762000" y="914400"/>
            <a:ext cx="3280974" cy="48006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496027" y="2743200"/>
            <a:ext cx="3564223" cy="2082800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809F9-3157-44EF-A8D3-079E5A61B022}" type="datetimeFigureOut">
              <a:rPr lang="ru-RU" smtClean="0"/>
              <a:t>30.09.2024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33400" y="6172200"/>
            <a:ext cx="5811724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7DE5F-FD3D-45CC-A367-2584CFFDB43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40936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2">
                <a:tint val="97000"/>
                <a:hueMod val="162000"/>
                <a:satMod val="200000"/>
                <a:lumMod val="64000"/>
              </a:schemeClr>
            </a:gs>
            <a:gs pos="100000">
              <a:schemeClr val="bg2">
                <a:shade val="96000"/>
                <a:hueMod val="88000"/>
                <a:satMod val="220000"/>
                <a:lumMod val="82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6670675" y="3894667"/>
            <a:ext cx="2470456" cy="2658533"/>
            <a:chOff x="6687077" y="3259666"/>
            <a:chExt cx="2981857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8756120" y="3259666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6687077" y="3486677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7772400" y="3581400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7923214" y="3433394"/>
              <a:ext cx="1739738" cy="173974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8398935" y="3985317"/>
              <a:ext cx="1264017" cy="1264016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533401"/>
            <a:ext cx="6554867" cy="37676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30245" y="6172203"/>
            <a:ext cx="1200463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C1E809F9-3157-44EF-A8D3-079E5A61B022}" type="datetimeFigureOut">
              <a:rPr lang="ru-RU" smtClean="0"/>
              <a:t>30.09.2024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33400" y="6172200"/>
            <a:ext cx="5811724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774426" y="5578478"/>
            <a:ext cx="856907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28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4357DE5F-FD3D-45CC-A367-2584CFFDB43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374467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27" r:id="rId1"/>
    <p:sldLayoutId id="2147483728" r:id="rId2"/>
    <p:sldLayoutId id="2147483729" r:id="rId3"/>
    <p:sldLayoutId id="2147483730" r:id="rId4"/>
    <p:sldLayoutId id="2147483731" r:id="rId5"/>
    <p:sldLayoutId id="2147483732" r:id="rId6"/>
    <p:sldLayoutId id="2147483733" r:id="rId7"/>
    <p:sldLayoutId id="2147483734" r:id="rId8"/>
    <p:sldLayoutId id="2147483735" r:id="rId9"/>
    <p:sldLayoutId id="2147483736" r:id="rId10"/>
    <p:sldLayoutId id="2147483737" r:id="rId11"/>
    <p:sldLayoutId id="2147483738" r:id="rId12"/>
    <p:sldLayoutId id="2147483739" r:id="rId13"/>
    <p:sldLayoutId id="2147483740" r:id="rId14"/>
    <p:sldLayoutId id="2147483741" r:id="rId15"/>
    <p:sldLayoutId id="2147483742" r:id="rId16"/>
    <p:sldLayoutId id="2147483743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hyperlink" Target="&#1056;&#1080;&#1090;&#1084;%20&#1080;%20&#1084;&#1077;&#1083;&#1086;&#1076;&#1080;&#1103;.docx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hyperlink" Target="&#1053;&#1086;&#1090;&#1085;&#1086;&#1077;%20&#1087;&#1080;&#1089;&#1100;&#1084;&#1086;.docx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hyperlink" Target="&#1052;&#1091;&#1079;&#1099;&#1082;&#1072;&#1083;&#1100;&#1085;&#1099;&#1077;%20&#1080;&#1085;&#1089;&#1090;&#1088;&#1091;&#1084;&#1077;&#1085;&#1090;&#1099;.docx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&#1042;&#1042;&#1045;&#1044;&#1045;&#1053;&#1048;&#1045;.docx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&#1052;&#1091;&#1079;&#1099;&#1082;&#1072;&#1083;&#1100;&#1085;&#1086;&#1077;%20&#1080;&#1089;&#1082;&#1091;&#1089;&#1089;&#1090;&#1074;&#1086;.docx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&#1054;&#1089;&#1085;&#1086;&#1074;&#1085;&#1099;&#1077;%20&#1087;&#1086;&#1085;&#1103;&#1090;&#1080;&#1103;.docx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&#1054;%20&#1093;&#1091;&#1076;&#1086;&#1078;&#1077;&#1089;&#1090;&#1074;&#1077;&#1085;&#1085;&#1086;&#1084;%20&#1086;&#1073;&#1088;&#1072;&#1079;&#1077;%20&#1074;%20&#1084;&#1091;&#1079;&#1099;&#1082;&#1077;.docx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&#1052;&#1091;&#1079;&#1099;&#1082;&#1072;&#1083;&#1100;&#1085;&#1086;&#1077;%20&#1087;&#1088;&#1086;&#1080;&#1079;&#1074;&#1077;&#1076;&#1077;&#1085;&#1080;&#1077;.docx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&#1046;&#1072;&#1085;&#1088;&#1099;%20&#1052;&#1091;&#1079;&#1099;&#1082;&#1080;.docx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67544" y="1484784"/>
            <a:ext cx="8352928" cy="1828800"/>
          </a:xfrm>
        </p:spPr>
        <p:txBody>
          <a:bodyPr>
            <a:noAutofit/>
          </a:bodyPr>
          <a:lstStyle/>
          <a:p>
            <a:pPr algn="ctr"/>
            <a:r>
              <a:rPr lang="ru-RU" sz="6000" dirty="0" smtClean="0"/>
              <a:t>Музыка </a:t>
            </a:r>
            <a:br>
              <a:rPr lang="ru-RU" sz="6000" dirty="0" smtClean="0"/>
            </a:br>
            <a:r>
              <a:rPr lang="ru-RU" sz="6000" dirty="0" smtClean="0"/>
              <a:t>как вид искусства</a:t>
            </a:r>
            <a:endParaRPr lang="ru-RU" sz="60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95536" y="6093296"/>
            <a:ext cx="8496944" cy="432048"/>
          </a:xfrm>
        </p:spPr>
        <p:txBody>
          <a:bodyPr>
            <a:normAutofit/>
          </a:bodyPr>
          <a:lstStyle/>
          <a:p>
            <a:pPr algn="ctr"/>
            <a:r>
              <a:rPr lang="ru-RU" dirty="0" smtClean="0"/>
              <a:t>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81361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5517232"/>
            <a:ext cx="8183880" cy="1051560"/>
          </a:xfrm>
        </p:spPr>
        <p:txBody>
          <a:bodyPr>
            <a:normAutofit fontScale="90000"/>
          </a:bodyPr>
          <a:lstStyle/>
          <a:p>
            <a:pPr algn="r"/>
            <a:r>
              <a:rPr lang="ru-RU" dirty="0" smtClean="0"/>
              <a:t>Основные </a:t>
            </a:r>
            <a:br>
              <a:rPr lang="ru-RU" dirty="0" smtClean="0"/>
            </a:br>
            <a:r>
              <a:rPr lang="ru-RU" dirty="0" smtClean="0"/>
              <a:t>музыкальные жанры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3906760"/>
          </a:xfrm>
        </p:spPr>
        <p:txBody>
          <a:bodyPr>
            <a:normAutofit/>
          </a:bodyPr>
          <a:lstStyle/>
          <a:p>
            <a:r>
              <a:rPr lang="ru-RU" b="1" dirty="0">
                <a:solidFill>
                  <a:srgbClr val="002060"/>
                </a:solidFill>
              </a:rPr>
              <a:t>Театральные жанры</a:t>
            </a:r>
            <a:r>
              <a:rPr lang="ru-RU" dirty="0">
                <a:solidFill>
                  <a:srgbClr val="002060"/>
                </a:solidFill>
              </a:rPr>
              <a:t> </a:t>
            </a:r>
            <a:r>
              <a:rPr lang="ru-RU" dirty="0" smtClean="0">
                <a:solidFill>
                  <a:srgbClr val="002060"/>
                </a:solidFill>
              </a:rPr>
              <a:t>(опера </a:t>
            </a:r>
            <a:r>
              <a:rPr lang="ru-RU" dirty="0">
                <a:solidFill>
                  <a:srgbClr val="002060"/>
                </a:solidFill>
              </a:rPr>
              <a:t>и </a:t>
            </a:r>
            <a:r>
              <a:rPr lang="ru-RU" dirty="0" smtClean="0">
                <a:solidFill>
                  <a:srgbClr val="002060"/>
                </a:solidFill>
              </a:rPr>
              <a:t>балет, оперетты</a:t>
            </a:r>
            <a:r>
              <a:rPr lang="ru-RU" dirty="0">
                <a:solidFill>
                  <a:srgbClr val="002060"/>
                </a:solidFill>
              </a:rPr>
              <a:t>, мюзиклы, музыкальные драмы, водевили и музыкальные комедии, мелодрамы и т.д</a:t>
            </a:r>
            <a:r>
              <a:rPr lang="ru-RU" dirty="0" smtClean="0">
                <a:solidFill>
                  <a:srgbClr val="002060"/>
                </a:solidFill>
              </a:rPr>
              <a:t>.)</a:t>
            </a:r>
          </a:p>
          <a:p>
            <a:r>
              <a:rPr lang="ru-RU" b="1" dirty="0" smtClean="0">
                <a:solidFill>
                  <a:srgbClr val="002060"/>
                </a:solidFill>
              </a:rPr>
              <a:t>Концертные </a:t>
            </a:r>
            <a:r>
              <a:rPr lang="ru-RU" b="1" dirty="0">
                <a:solidFill>
                  <a:srgbClr val="002060"/>
                </a:solidFill>
              </a:rPr>
              <a:t>жанры </a:t>
            </a:r>
            <a:r>
              <a:rPr lang="ru-RU" dirty="0" smtClean="0">
                <a:solidFill>
                  <a:srgbClr val="002060"/>
                </a:solidFill>
              </a:rPr>
              <a:t>(симфонии</a:t>
            </a:r>
            <a:r>
              <a:rPr lang="ru-RU" dirty="0">
                <a:solidFill>
                  <a:srgbClr val="002060"/>
                </a:solidFill>
              </a:rPr>
              <a:t>, сонаты, оратории, кантаты, трио, квартеты и квинтеты, сюиты, концерты и т.д.) </a:t>
            </a:r>
            <a:endParaRPr lang="ru-RU" dirty="0" smtClean="0">
              <a:solidFill>
                <a:srgbClr val="002060"/>
              </a:solidFill>
            </a:endParaRPr>
          </a:p>
          <a:p>
            <a:r>
              <a:rPr lang="ru-RU" b="1" dirty="0" smtClean="0">
                <a:solidFill>
                  <a:srgbClr val="002060"/>
                </a:solidFill>
              </a:rPr>
              <a:t>Массово-бытовые </a:t>
            </a:r>
            <a:r>
              <a:rPr lang="ru-RU" b="1" dirty="0">
                <a:solidFill>
                  <a:srgbClr val="002060"/>
                </a:solidFill>
              </a:rPr>
              <a:t>жанры</a:t>
            </a:r>
            <a:r>
              <a:rPr lang="ru-RU" dirty="0">
                <a:solidFill>
                  <a:srgbClr val="002060"/>
                </a:solidFill>
              </a:rPr>
              <a:t> </a:t>
            </a:r>
            <a:r>
              <a:rPr lang="ru-RU" dirty="0" smtClean="0">
                <a:solidFill>
                  <a:srgbClr val="002060"/>
                </a:solidFill>
              </a:rPr>
              <a:t>(песни, танцы </a:t>
            </a:r>
            <a:r>
              <a:rPr lang="ru-RU" dirty="0">
                <a:solidFill>
                  <a:srgbClr val="002060"/>
                </a:solidFill>
              </a:rPr>
              <a:t>и </a:t>
            </a:r>
            <a:r>
              <a:rPr lang="ru-RU" dirty="0" smtClean="0">
                <a:solidFill>
                  <a:srgbClr val="002060"/>
                </a:solidFill>
              </a:rPr>
              <a:t>марши) </a:t>
            </a:r>
          </a:p>
          <a:p>
            <a:r>
              <a:rPr lang="ru-RU" b="1" dirty="0" smtClean="0">
                <a:solidFill>
                  <a:srgbClr val="002060"/>
                </a:solidFill>
              </a:rPr>
              <a:t>Культово-обрядные жанры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smtClean="0">
                <a:solidFill>
                  <a:srgbClr val="002060"/>
                </a:solidFill>
              </a:rPr>
              <a:t>(рождественские </a:t>
            </a:r>
            <a:r>
              <a:rPr lang="ru-RU" dirty="0">
                <a:solidFill>
                  <a:srgbClr val="002060"/>
                </a:solidFill>
              </a:rPr>
              <a:t>колядки, масленичные песни, свадебные и погребальные плачи, заклинания, колокольные звоны, тропари и кондаки и др</a:t>
            </a:r>
            <a:r>
              <a:rPr lang="ru-RU" dirty="0" smtClean="0">
                <a:solidFill>
                  <a:srgbClr val="002060"/>
                </a:solidFill>
              </a:rPr>
              <a:t>.)</a:t>
            </a:r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4" name="Picture 4" descr="C:\Users\Администратор\Desktop\Музыка\singing_children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4005065"/>
            <a:ext cx="3384376" cy="18867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38980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102434"/>
            <a:ext cx="8183880" cy="1051560"/>
          </a:xfrm>
        </p:spPr>
        <p:txBody>
          <a:bodyPr/>
          <a:lstStyle/>
          <a:p>
            <a:pPr algn="r"/>
            <a:r>
              <a:rPr lang="ru-RU" dirty="0" smtClean="0">
                <a:hlinkClick r:id="rId2" action="ppaction://hlinkfile"/>
              </a:rPr>
              <a:t>Ритм и мелодия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2466600"/>
          </a:xfrm>
        </p:spPr>
        <p:txBody>
          <a:bodyPr>
            <a:normAutofit/>
          </a:bodyPr>
          <a:lstStyle/>
          <a:p>
            <a:r>
              <a:rPr lang="ru-RU" b="1" dirty="0">
                <a:solidFill>
                  <a:srgbClr val="002060"/>
                </a:solidFill>
              </a:rPr>
              <a:t>Ритм</a:t>
            </a:r>
            <a:r>
              <a:rPr lang="ru-RU" dirty="0">
                <a:solidFill>
                  <a:srgbClr val="002060"/>
                </a:solidFill>
              </a:rPr>
              <a:t> </a:t>
            </a:r>
            <a:r>
              <a:rPr lang="ru-RU" dirty="0" smtClean="0">
                <a:solidFill>
                  <a:srgbClr val="002060"/>
                </a:solidFill>
              </a:rPr>
              <a:t>- это </a:t>
            </a:r>
            <a:r>
              <a:rPr lang="ru-RU" dirty="0" smtClean="0">
                <a:solidFill>
                  <a:schemeClr val="bg1"/>
                </a:solidFill>
              </a:rPr>
              <a:t>временная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>
                <a:solidFill>
                  <a:srgbClr val="002060"/>
                </a:solidFill>
              </a:rPr>
              <a:t>организация музыкальных звуков и их сочетаний. </a:t>
            </a:r>
            <a:endParaRPr lang="ru-RU" dirty="0" smtClean="0">
              <a:solidFill>
                <a:srgbClr val="002060"/>
              </a:solidFill>
            </a:endParaRPr>
          </a:p>
        </p:txBody>
      </p:sp>
      <p:sp>
        <p:nvSpPr>
          <p:cNvPr id="4" name="Объект 2"/>
          <p:cNvSpPr txBox="1">
            <a:spLocks/>
          </p:cNvSpPr>
          <p:nvPr/>
        </p:nvSpPr>
        <p:spPr>
          <a:xfrm>
            <a:off x="395536" y="3585156"/>
            <a:ext cx="6048672" cy="2088232"/>
          </a:xfrm>
          <a:prstGeom prst="rect">
            <a:avLst/>
          </a:prstGeom>
        </p:spPr>
        <p:txBody>
          <a:bodyPr vert="horz" lIns="182880" tIns="91440">
            <a:noAutofit/>
          </a:bodyPr>
          <a:lstStyle>
            <a:lvl1pPr marL="265176" indent="-265176" algn="l" rtl="0" eaLnBrk="1" latinLnBrk="0" hangingPunct="1">
              <a:spcBef>
                <a:spcPts val="25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28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548640" indent="-201168" algn="l" rtl="0" eaLnBrk="1" latinLnBrk="0" hangingPunct="1">
              <a:spcBef>
                <a:spcPts val="250"/>
              </a:spcBef>
              <a:buClr>
                <a:schemeClr val="accent1"/>
              </a:buClr>
              <a:buSzPct val="100000"/>
              <a:buFont typeface="Verdana"/>
              <a:buChar char="◦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86384" indent="-182880" algn="l" rtl="0" eaLnBrk="1" latinLnBrk="0" hangingPunct="1">
              <a:spcBef>
                <a:spcPts val="250"/>
              </a:spcBef>
              <a:buClr>
                <a:schemeClr val="accent2">
                  <a:tint val="85000"/>
                  <a:satMod val="285000"/>
                </a:schemeClr>
              </a:buClr>
              <a:buSzPct val="100000"/>
              <a:buFont typeface="Wingdings 2"/>
              <a:buChar char=""/>
              <a:defRPr kumimoji="0"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4128" indent="-182880" algn="l" rtl="0" eaLnBrk="1" latinLnBrk="0" hangingPunct="1">
              <a:spcBef>
                <a:spcPts val="230"/>
              </a:spcBef>
              <a:buClr>
                <a:schemeClr val="accent2">
                  <a:tint val="85000"/>
                  <a:satMod val="285000"/>
                </a:schemeClr>
              </a:buClr>
              <a:buSzPct val="112000"/>
              <a:buFont typeface="Verdana"/>
              <a:buChar char="◦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rtl="0" eaLnBrk="1" latinLnBrk="0" hangingPunct="1">
              <a:spcBef>
                <a:spcPts val="250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90472" indent="-182880" algn="l" rtl="0" eaLnBrk="1" latinLnBrk="0" hangingPunct="1">
              <a:spcBef>
                <a:spcPts val="250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Verdana"/>
              <a:buChar char="◦"/>
              <a:defRPr kumimoji="0" sz="17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00784" indent="-182880" algn="l" rtl="0" eaLnBrk="1" latinLnBrk="0" hangingPunct="1">
              <a:spcBef>
                <a:spcPts val="255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Wingdings 2"/>
              <a:buChar char=""/>
              <a:defRPr kumimoji="0"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0240" indent="-182880" algn="l" rtl="0" eaLnBrk="1" latinLnBrk="0" hangingPunct="1">
              <a:spcBef>
                <a:spcPts val="257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Verdana"/>
              <a:buChar char="◦"/>
              <a:defRPr kumimoji="0" sz="15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48840" indent="-182880" algn="l" rtl="0" eaLnBrk="1" latinLnBrk="0" hangingPunct="1">
              <a:spcBef>
                <a:spcPts val="255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Wingdings 2"/>
              <a:buChar char=""/>
              <a:defRPr kumimoji="0"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algn="r"/>
            <a:r>
              <a:rPr lang="ru-RU" b="1" dirty="0" smtClean="0"/>
              <a:t>Мелодия</a:t>
            </a:r>
            <a:r>
              <a:rPr lang="ru-RU" dirty="0" smtClean="0"/>
              <a:t> — это одноголосно выраженная музыкальная мысль, </a:t>
            </a:r>
            <a:endParaRPr lang="ru-RU" dirty="0" smtClean="0">
              <a:solidFill>
                <a:srgbClr val="002060"/>
              </a:solidFill>
            </a:endParaRPr>
          </a:p>
          <a:p>
            <a:pPr algn="r"/>
            <a:r>
              <a:rPr lang="ru-RU" dirty="0" smtClean="0"/>
              <a:t>основной </a:t>
            </a:r>
            <a:r>
              <a:rPr lang="ru-RU" dirty="0" smtClean="0"/>
              <a:t>элемент музыки. </a:t>
            </a:r>
            <a:endParaRPr lang="ru-RU" dirty="0"/>
          </a:p>
        </p:txBody>
      </p:sp>
      <p:pic>
        <p:nvPicPr>
          <p:cNvPr id="8195" name="Picture 3" descr="C:\Users\Администратор\Desktop\Музыка\2c705378ba7f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7048" y="1916832"/>
            <a:ext cx="3600400" cy="28945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70784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3400" y="11075"/>
            <a:ext cx="8183880" cy="1051560"/>
          </a:xfrm>
        </p:spPr>
        <p:txBody>
          <a:bodyPr/>
          <a:lstStyle/>
          <a:p>
            <a:pPr algn="r"/>
            <a:r>
              <a:rPr lang="ru-RU" dirty="0" smtClean="0">
                <a:hlinkClick r:id="rId2" action="ppaction://hlinkfile"/>
              </a:rPr>
              <a:t>Нотное письмо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b="1" dirty="0">
                <a:solidFill>
                  <a:schemeClr val="bg1"/>
                </a:solidFill>
              </a:rPr>
              <a:t>Нотное письмо</a:t>
            </a:r>
            <a:r>
              <a:rPr lang="ru-RU" dirty="0">
                <a:solidFill>
                  <a:schemeClr val="bg1"/>
                </a:solidFill>
              </a:rPr>
              <a:t> (нотация) (от лат. </a:t>
            </a:r>
            <a:r>
              <a:rPr lang="ru-RU" dirty="0" err="1">
                <a:solidFill>
                  <a:schemeClr val="bg1"/>
                </a:solidFill>
              </a:rPr>
              <a:t>notatio</a:t>
            </a:r>
            <a:r>
              <a:rPr lang="ru-RU" dirty="0">
                <a:solidFill>
                  <a:schemeClr val="bg1"/>
                </a:solidFill>
              </a:rPr>
              <a:t> — записывание, обозначение) — это система графических знаков для записи музыки, а также сама ее запись. </a:t>
            </a:r>
            <a:r>
              <a:rPr lang="ru-RU" dirty="0" smtClean="0">
                <a:solidFill>
                  <a:schemeClr val="bg1"/>
                </a:solidFill>
              </a:rPr>
              <a:t>В </a:t>
            </a:r>
            <a:r>
              <a:rPr lang="ru-RU" dirty="0">
                <a:solidFill>
                  <a:schemeClr val="bg1"/>
                </a:solidFill>
              </a:rPr>
              <a:t>современном нотном письме используется 5-линейный нотный стан; на линейках и между линейками, а также на дополнительных линейках и между ними записываются ноты — знаки, обозначающие звуки.</a:t>
            </a:r>
          </a:p>
        </p:txBody>
      </p:sp>
      <p:pic>
        <p:nvPicPr>
          <p:cNvPr id="9218" name="Picture 2" descr="C:\Users\Администратор\Desktop\Музыка\nota-name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3313" y="4457259"/>
            <a:ext cx="7429127" cy="14672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67204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231750"/>
            <a:ext cx="8183880" cy="1051560"/>
          </a:xfrm>
        </p:spPr>
        <p:txBody>
          <a:bodyPr/>
          <a:lstStyle/>
          <a:p>
            <a:pPr algn="r"/>
            <a:r>
              <a:rPr lang="ru-RU" dirty="0" smtClean="0">
                <a:hlinkClick r:id="rId2" action="ppaction://hlinkfile"/>
              </a:rPr>
              <a:t>Музыкальные инструменты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dirty="0">
                <a:solidFill>
                  <a:schemeClr val="bg1"/>
                </a:solidFill>
              </a:rPr>
              <a:t>Музыкальные инструменты</a:t>
            </a:r>
            <a:r>
              <a:rPr lang="ru-RU" dirty="0">
                <a:solidFill>
                  <a:schemeClr val="bg1"/>
                </a:solidFill>
              </a:rPr>
              <a:t> — предметы, с помощью которых извлекаются различные музыкальные, а также немузыкальные неорганизованные звуки для исполнения музыкального произведения.</a:t>
            </a:r>
          </a:p>
        </p:txBody>
      </p:sp>
      <p:pic>
        <p:nvPicPr>
          <p:cNvPr id="10243" name="Picture 3" descr="C:\Users\Администратор\Desktop\Музыка\image_image_345917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2826150"/>
            <a:ext cx="2397943" cy="30485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27913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4301070"/>
            <a:ext cx="8183880" cy="1051560"/>
          </a:xfrm>
        </p:spPr>
        <p:txBody>
          <a:bodyPr/>
          <a:lstStyle/>
          <a:p>
            <a:pPr algn="r"/>
            <a:r>
              <a:rPr lang="ru-RU" dirty="0" smtClean="0">
                <a:hlinkClick r:id="rId2" action="ppaction://hlinkfile"/>
              </a:rPr>
              <a:t>Что такое искусство?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u="sng" dirty="0" smtClean="0">
                <a:solidFill>
                  <a:schemeClr val="bg1"/>
                </a:solidFill>
              </a:rPr>
              <a:t>Искусство</a:t>
            </a:r>
            <a:r>
              <a:rPr lang="ru-RU" dirty="0" smtClean="0">
                <a:solidFill>
                  <a:schemeClr val="bg1"/>
                </a:solidFill>
              </a:rPr>
              <a:t> - творческое </a:t>
            </a:r>
            <a:r>
              <a:rPr lang="ru-RU" dirty="0">
                <a:solidFill>
                  <a:schemeClr val="bg1"/>
                </a:solidFill>
              </a:rPr>
              <a:t>отражение, воспроизведение действительности в художественных образах</a:t>
            </a:r>
            <a:r>
              <a:rPr lang="ru-RU" dirty="0" smtClean="0">
                <a:solidFill>
                  <a:schemeClr val="bg1"/>
                </a:solidFill>
              </a:rPr>
              <a:t>.</a:t>
            </a:r>
          </a:p>
          <a:p>
            <a:r>
              <a:rPr lang="ru-RU" b="1" u="sng" dirty="0" smtClean="0">
                <a:solidFill>
                  <a:schemeClr val="bg1"/>
                </a:solidFill>
              </a:rPr>
              <a:t>Искусство </a:t>
            </a:r>
            <a:r>
              <a:rPr lang="ru-RU" b="1" u="sng" dirty="0">
                <a:solidFill>
                  <a:schemeClr val="bg1"/>
                </a:solidFill>
              </a:rPr>
              <a:t>существует и развивается </a:t>
            </a:r>
            <a:r>
              <a:rPr lang="ru-RU" dirty="0">
                <a:solidFill>
                  <a:schemeClr val="bg1"/>
                </a:solidFill>
              </a:rPr>
              <a:t>как система взаимосвязанных между собой видов, многообразие которых обусловлено многогранностью самого </a:t>
            </a:r>
            <a:r>
              <a:rPr lang="ru-RU" dirty="0" smtClean="0">
                <a:solidFill>
                  <a:schemeClr val="bg1"/>
                </a:solidFill>
              </a:rPr>
              <a:t>реального </a:t>
            </a:r>
            <a:r>
              <a:rPr lang="ru-RU" dirty="0">
                <a:solidFill>
                  <a:schemeClr val="bg1"/>
                </a:solidFill>
              </a:rPr>
              <a:t>мира, отображаемого в процессе художественного творчества.</a:t>
            </a:r>
          </a:p>
        </p:txBody>
      </p:sp>
      <p:pic>
        <p:nvPicPr>
          <p:cNvPr id="1029" name="Picture 5" descr="C:\Users\Администратор\Desktop\Музыка\116540104_5177462_48203347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0884" y="260648"/>
            <a:ext cx="1179067" cy="11790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3" descr="C:\Users\Администратор\Desktop\Музыка\bed22612733f489d1ff5428a44ebc907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1798807"/>
            <a:ext cx="1512168" cy="16436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69009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16064" y="116632"/>
            <a:ext cx="8183880" cy="1051560"/>
          </a:xfrm>
        </p:spPr>
        <p:txBody>
          <a:bodyPr/>
          <a:lstStyle/>
          <a:p>
            <a:pPr algn="r"/>
            <a:r>
              <a:rPr lang="ru-RU" dirty="0" smtClean="0"/>
              <a:t>Группы искусств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530352"/>
            <a:ext cx="8712968" cy="5490936"/>
          </a:xfrm>
        </p:spPr>
        <p:txBody>
          <a:bodyPr>
            <a:norm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I</a:t>
            </a:r>
            <a:r>
              <a:rPr lang="ru-RU" dirty="0" smtClean="0">
                <a:solidFill>
                  <a:schemeClr val="bg1"/>
                </a:solidFill>
              </a:rPr>
              <a:t> группа: </a:t>
            </a:r>
            <a:r>
              <a:rPr lang="ru-RU" b="1" dirty="0">
                <a:solidFill>
                  <a:schemeClr val="bg1"/>
                </a:solidFill>
              </a:rPr>
              <a:t>П</a:t>
            </a:r>
            <a:r>
              <a:rPr lang="ru-RU" b="1" dirty="0" smtClean="0">
                <a:solidFill>
                  <a:schemeClr val="bg1"/>
                </a:solidFill>
              </a:rPr>
              <a:t>ространственные(пластические)</a:t>
            </a:r>
          </a:p>
          <a:p>
            <a:pPr lvl="1"/>
            <a:r>
              <a:rPr lang="ru-RU" dirty="0" smtClean="0">
                <a:solidFill>
                  <a:schemeClr val="bg1"/>
                </a:solidFill>
              </a:rPr>
              <a:t>Изобразительное искусство, декоративно-прикладное искусство, архитектура, фотография</a:t>
            </a:r>
          </a:p>
          <a:p>
            <a:pPr algn="ctr"/>
            <a:r>
              <a:rPr lang="en-US" dirty="0" smtClean="0">
                <a:solidFill>
                  <a:schemeClr val="bg1"/>
                </a:solidFill>
              </a:rPr>
              <a:t>II</a:t>
            </a:r>
            <a:r>
              <a:rPr lang="ru-RU" dirty="0" smtClean="0">
                <a:solidFill>
                  <a:schemeClr val="bg1"/>
                </a:solidFill>
              </a:rPr>
              <a:t> группа: </a:t>
            </a:r>
          </a:p>
          <a:p>
            <a:pPr marL="0" indent="0" algn="ctr">
              <a:buNone/>
            </a:pPr>
            <a:r>
              <a:rPr lang="ru-RU" b="1" dirty="0" smtClean="0">
                <a:solidFill>
                  <a:schemeClr val="bg1"/>
                </a:solidFill>
              </a:rPr>
              <a:t>Временные (динамические)</a:t>
            </a:r>
          </a:p>
          <a:p>
            <a:pPr lvl="1"/>
            <a:r>
              <a:rPr lang="ru-RU" dirty="0" smtClean="0">
                <a:solidFill>
                  <a:schemeClr val="bg1"/>
                </a:solidFill>
              </a:rPr>
              <a:t>Музыка, литература</a:t>
            </a:r>
          </a:p>
          <a:p>
            <a:pPr algn="ctr"/>
            <a:r>
              <a:rPr lang="en-US" dirty="0" smtClean="0">
                <a:solidFill>
                  <a:schemeClr val="bg1"/>
                </a:solidFill>
              </a:rPr>
              <a:t>III</a:t>
            </a:r>
            <a:r>
              <a:rPr lang="ru-RU" dirty="0" smtClean="0">
                <a:solidFill>
                  <a:schemeClr val="bg1"/>
                </a:solidFill>
              </a:rPr>
              <a:t> группа: </a:t>
            </a:r>
          </a:p>
          <a:p>
            <a:pPr marL="0" indent="0" algn="ctr">
              <a:buNone/>
            </a:pPr>
            <a:r>
              <a:rPr lang="ru-RU" b="1" dirty="0" smtClean="0">
                <a:solidFill>
                  <a:schemeClr val="bg1"/>
                </a:solidFill>
              </a:rPr>
              <a:t>Пространственно-временные </a:t>
            </a:r>
            <a:endParaRPr lang="ru-RU" b="1" dirty="0">
              <a:solidFill>
                <a:schemeClr val="bg1"/>
              </a:solidFill>
            </a:endParaRPr>
          </a:p>
          <a:p>
            <a:pPr marL="0" indent="0" algn="ctr">
              <a:buNone/>
            </a:pPr>
            <a:r>
              <a:rPr lang="ru-RU" b="1" dirty="0">
                <a:solidFill>
                  <a:schemeClr val="bg1"/>
                </a:solidFill>
              </a:rPr>
              <a:t>(синтетические, зрелищные</a:t>
            </a:r>
            <a:r>
              <a:rPr lang="ru-RU" b="1" dirty="0" smtClean="0">
                <a:solidFill>
                  <a:schemeClr val="bg1"/>
                </a:solidFill>
              </a:rPr>
              <a:t>)</a:t>
            </a:r>
          </a:p>
          <a:p>
            <a:pPr lvl="1"/>
            <a:r>
              <a:rPr lang="ru-RU" dirty="0" smtClean="0">
                <a:solidFill>
                  <a:schemeClr val="bg1"/>
                </a:solidFill>
              </a:rPr>
              <a:t>Хореография, театральное искусство, киноискусство</a:t>
            </a:r>
          </a:p>
        </p:txBody>
      </p:sp>
    </p:spTree>
    <p:extLst>
      <p:ext uri="{BB962C8B-B14F-4D97-AF65-F5344CB8AC3E}">
        <p14:creationId xmlns:p14="http://schemas.microsoft.com/office/powerpoint/2010/main" val="537005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620688"/>
            <a:ext cx="8183880" cy="1051560"/>
          </a:xfrm>
        </p:spPr>
        <p:txBody>
          <a:bodyPr/>
          <a:lstStyle/>
          <a:p>
            <a:pPr algn="r"/>
            <a:r>
              <a:rPr lang="ru-RU" dirty="0" smtClean="0">
                <a:hlinkClick r:id="rId2" action="ppaction://hlinkfile"/>
              </a:rPr>
              <a:t>Музыкальное искусство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10816" y="245042"/>
            <a:ext cx="8183880" cy="5346920"/>
          </a:xfrm>
        </p:spPr>
        <p:txBody>
          <a:bodyPr>
            <a:normAutofit/>
          </a:bodyPr>
          <a:lstStyle/>
          <a:p>
            <a:r>
              <a:rPr lang="ru-RU" b="1" u="sng" dirty="0" smtClean="0">
                <a:solidFill>
                  <a:schemeClr val="bg1"/>
                </a:solidFill>
              </a:rPr>
              <a:t>Музыка</a:t>
            </a:r>
            <a:r>
              <a:rPr lang="ru-RU" dirty="0" smtClean="0">
                <a:solidFill>
                  <a:schemeClr val="bg1"/>
                </a:solidFill>
              </a:rPr>
              <a:t>(от </a:t>
            </a:r>
            <a:r>
              <a:rPr lang="ru-RU" dirty="0">
                <a:solidFill>
                  <a:schemeClr val="bg1"/>
                </a:solidFill>
              </a:rPr>
              <a:t>греч. </a:t>
            </a:r>
            <a:r>
              <a:rPr lang="ru-RU" dirty="0" err="1">
                <a:solidFill>
                  <a:schemeClr val="bg1"/>
                </a:solidFill>
              </a:rPr>
              <a:t>musike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smtClean="0">
                <a:solidFill>
                  <a:schemeClr val="bg1"/>
                </a:solidFill>
              </a:rPr>
              <a:t>- </a:t>
            </a:r>
            <a:r>
              <a:rPr lang="ru-RU" dirty="0">
                <a:solidFill>
                  <a:schemeClr val="bg1"/>
                </a:solidFill>
              </a:rPr>
              <a:t>искусство </a:t>
            </a:r>
            <a:r>
              <a:rPr lang="ru-RU" dirty="0" smtClean="0">
                <a:solidFill>
                  <a:schemeClr val="bg1"/>
                </a:solidFill>
              </a:rPr>
              <a:t>муз) - вид </a:t>
            </a:r>
            <a:r>
              <a:rPr lang="ru-RU" dirty="0">
                <a:solidFill>
                  <a:schemeClr val="bg1"/>
                </a:solidFill>
              </a:rPr>
              <a:t>искусства, в котором средством воплощения художественных образов служат определенным образом организованные музыкальные звуки</a:t>
            </a:r>
            <a:r>
              <a:rPr lang="ru-RU" dirty="0" smtClean="0">
                <a:solidFill>
                  <a:schemeClr val="bg1"/>
                </a:solidFill>
              </a:rPr>
              <a:t>.</a:t>
            </a:r>
          </a:p>
          <a:p>
            <a:endParaRPr lang="ru-RU" dirty="0" smtClean="0">
              <a:solidFill>
                <a:schemeClr val="bg1"/>
              </a:solidFill>
            </a:endParaRPr>
          </a:p>
          <a:p>
            <a:r>
              <a:rPr lang="ru-RU" dirty="0" smtClean="0">
                <a:solidFill>
                  <a:schemeClr val="bg1"/>
                </a:solidFill>
              </a:rPr>
              <a:t>Музыка </a:t>
            </a:r>
            <a:r>
              <a:rPr lang="ru-RU" dirty="0">
                <a:solidFill>
                  <a:schemeClr val="bg1"/>
                </a:solidFill>
              </a:rPr>
              <a:t>фиксируется в нотной записи и реализуется в процессе исполнения.</a:t>
            </a:r>
          </a:p>
        </p:txBody>
      </p:sp>
      <p:pic>
        <p:nvPicPr>
          <p:cNvPr id="6" name="Picture 4" descr="C:\Users\Администратор\Desktop\Музыка\57bb59fd4b8b0156b3d7857d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4149080"/>
            <a:ext cx="4121354" cy="17855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78078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5445224"/>
            <a:ext cx="8183880" cy="1051560"/>
          </a:xfrm>
        </p:spPr>
        <p:txBody>
          <a:bodyPr/>
          <a:lstStyle/>
          <a:p>
            <a:pPr algn="r"/>
            <a:r>
              <a:rPr lang="ru-RU" dirty="0" smtClean="0">
                <a:hlinkClick r:id="rId2" action="ppaction://hlinkfile"/>
              </a:rPr>
              <a:t>Основные понятия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02920" y="530351"/>
            <a:ext cx="8183880" cy="5343197"/>
          </a:xfrm>
        </p:spPr>
        <p:txBody>
          <a:bodyPr>
            <a:normAutofit/>
          </a:bodyPr>
          <a:lstStyle/>
          <a:p>
            <a:r>
              <a:rPr lang="ru-RU" b="1" dirty="0">
                <a:solidFill>
                  <a:schemeClr val="bg1"/>
                </a:solidFill>
              </a:rPr>
              <a:t>Основные элементы и выразительные средства </a:t>
            </a:r>
            <a:r>
              <a:rPr lang="ru-RU" b="1" dirty="0" smtClean="0">
                <a:solidFill>
                  <a:schemeClr val="bg1"/>
                </a:solidFill>
              </a:rPr>
              <a:t>музыки:</a:t>
            </a:r>
          </a:p>
          <a:p>
            <a:pPr lvl="1"/>
            <a:r>
              <a:rPr lang="ru-RU" dirty="0" smtClean="0">
                <a:solidFill>
                  <a:schemeClr val="bg1"/>
                </a:solidFill>
              </a:rPr>
              <a:t>лад</a:t>
            </a:r>
            <a:r>
              <a:rPr lang="ru-RU" dirty="0">
                <a:solidFill>
                  <a:schemeClr val="bg1"/>
                </a:solidFill>
              </a:rPr>
              <a:t>, </a:t>
            </a:r>
            <a:endParaRPr lang="ru-RU" dirty="0" smtClean="0">
              <a:solidFill>
                <a:schemeClr val="bg1"/>
              </a:solidFill>
            </a:endParaRPr>
          </a:p>
          <a:p>
            <a:pPr lvl="1"/>
            <a:r>
              <a:rPr lang="ru-RU" dirty="0" smtClean="0">
                <a:solidFill>
                  <a:schemeClr val="bg1"/>
                </a:solidFill>
              </a:rPr>
              <a:t>ритм</a:t>
            </a:r>
            <a:r>
              <a:rPr lang="ru-RU" dirty="0">
                <a:solidFill>
                  <a:schemeClr val="bg1"/>
                </a:solidFill>
              </a:rPr>
              <a:t>, </a:t>
            </a:r>
            <a:endParaRPr lang="ru-RU" dirty="0" smtClean="0">
              <a:solidFill>
                <a:schemeClr val="bg1"/>
              </a:solidFill>
            </a:endParaRPr>
          </a:p>
          <a:p>
            <a:pPr lvl="1"/>
            <a:r>
              <a:rPr lang="ru-RU" dirty="0" smtClean="0">
                <a:solidFill>
                  <a:schemeClr val="bg1"/>
                </a:solidFill>
              </a:rPr>
              <a:t>метр</a:t>
            </a:r>
            <a:r>
              <a:rPr lang="ru-RU" dirty="0">
                <a:solidFill>
                  <a:schemeClr val="bg1"/>
                </a:solidFill>
              </a:rPr>
              <a:t>, </a:t>
            </a:r>
            <a:endParaRPr lang="ru-RU" dirty="0" smtClean="0">
              <a:solidFill>
                <a:schemeClr val="bg1"/>
              </a:solidFill>
            </a:endParaRPr>
          </a:p>
          <a:p>
            <a:pPr lvl="1"/>
            <a:r>
              <a:rPr lang="ru-RU" dirty="0" smtClean="0">
                <a:solidFill>
                  <a:schemeClr val="bg1"/>
                </a:solidFill>
              </a:rPr>
              <a:t>темп</a:t>
            </a:r>
            <a:r>
              <a:rPr lang="ru-RU" dirty="0">
                <a:solidFill>
                  <a:schemeClr val="bg1"/>
                </a:solidFill>
              </a:rPr>
              <a:t>, </a:t>
            </a:r>
            <a:endParaRPr lang="ru-RU" dirty="0" smtClean="0">
              <a:solidFill>
                <a:schemeClr val="bg1"/>
              </a:solidFill>
            </a:endParaRPr>
          </a:p>
          <a:p>
            <a:pPr lvl="1"/>
            <a:r>
              <a:rPr lang="ru-RU" dirty="0" err="1" smtClean="0">
                <a:solidFill>
                  <a:schemeClr val="bg1"/>
                </a:solidFill>
              </a:rPr>
              <a:t>громкостная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>
                <a:solidFill>
                  <a:schemeClr val="bg1"/>
                </a:solidFill>
              </a:rPr>
              <a:t>динамика, </a:t>
            </a:r>
            <a:endParaRPr lang="ru-RU" dirty="0" smtClean="0">
              <a:solidFill>
                <a:schemeClr val="bg1"/>
              </a:solidFill>
            </a:endParaRPr>
          </a:p>
          <a:p>
            <a:pPr lvl="1"/>
            <a:r>
              <a:rPr lang="ru-RU" dirty="0" smtClean="0">
                <a:solidFill>
                  <a:schemeClr val="bg1"/>
                </a:solidFill>
              </a:rPr>
              <a:t>тембр</a:t>
            </a:r>
            <a:r>
              <a:rPr lang="ru-RU" dirty="0">
                <a:solidFill>
                  <a:schemeClr val="bg1"/>
                </a:solidFill>
              </a:rPr>
              <a:t>, </a:t>
            </a:r>
            <a:endParaRPr lang="ru-RU" dirty="0" smtClean="0">
              <a:solidFill>
                <a:schemeClr val="bg1"/>
              </a:solidFill>
            </a:endParaRPr>
          </a:p>
          <a:p>
            <a:pPr lvl="1"/>
            <a:r>
              <a:rPr lang="ru-RU" dirty="0" smtClean="0">
                <a:solidFill>
                  <a:schemeClr val="bg1"/>
                </a:solidFill>
              </a:rPr>
              <a:t>мелодия</a:t>
            </a:r>
            <a:r>
              <a:rPr lang="ru-RU" dirty="0">
                <a:solidFill>
                  <a:schemeClr val="bg1"/>
                </a:solidFill>
              </a:rPr>
              <a:t>, </a:t>
            </a:r>
            <a:endParaRPr lang="ru-RU" dirty="0" smtClean="0">
              <a:solidFill>
                <a:schemeClr val="bg1"/>
              </a:solidFill>
            </a:endParaRPr>
          </a:p>
          <a:p>
            <a:pPr lvl="1"/>
            <a:r>
              <a:rPr lang="ru-RU" dirty="0" smtClean="0">
                <a:solidFill>
                  <a:schemeClr val="bg1"/>
                </a:solidFill>
              </a:rPr>
              <a:t>гармония</a:t>
            </a:r>
            <a:r>
              <a:rPr lang="ru-RU" dirty="0">
                <a:solidFill>
                  <a:schemeClr val="bg1"/>
                </a:solidFill>
              </a:rPr>
              <a:t>, </a:t>
            </a:r>
            <a:endParaRPr lang="ru-RU" dirty="0" smtClean="0">
              <a:solidFill>
                <a:schemeClr val="bg1"/>
              </a:solidFill>
            </a:endParaRPr>
          </a:p>
          <a:p>
            <a:pPr lvl="1"/>
            <a:r>
              <a:rPr lang="ru-RU" dirty="0" smtClean="0">
                <a:solidFill>
                  <a:schemeClr val="bg1"/>
                </a:solidFill>
              </a:rPr>
              <a:t>полифония</a:t>
            </a:r>
            <a:r>
              <a:rPr lang="ru-RU" dirty="0">
                <a:solidFill>
                  <a:schemeClr val="bg1"/>
                </a:solidFill>
              </a:rPr>
              <a:t>, </a:t>
            </a:r>
            <a:endParaRPr lang="ru-RU" dirty="0" smtClean="0">
              <a:solidFill>
                <a:schemeClr val="bg1"/>
              </a:solidFill>
            </a:endParaRPr>
          </a:p>
          <a:p>
            <a:pPr lvl="1"/>
            <a:r>
              <a:rPr lang="ru-RU" dirty="0" smtClean="0">
                <a:solidFill>
                  <a:schemeClr val="bg1"/>
                </a:solidFill>
              </a:rPr>
              <a:t>инструментовка и др.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3075" name="Picture 3" descr="C:\Users\Администратор\Desktop\Музыка\0_b8d72_5bbb9dc8_XL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1661734"/>
            <a:ext cx="2778398" cy="39405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86763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117990"/>
            <a:ext cx="8128767" cy="953092"/>
          </a:xfrm>
        </p:spPr>
        <p:txBody>
          <a:bodyPr>
            <a:normAutofit fontScale="90000"/>
          </a:bodyPr>
          <a:lstStyle/>
          <a:p>
            <a:pPr algn="r"/>
            <a:r>
              <a:rPr lang="ru-RU" dirty="0" smtClean="0">
                <a:hlinkClick r:id="rId2" action="ppaction://hlinkfile"/>
              </a:rPr>
              <a:t>Художественный образ </a:t>
            </a:r>
            <a:br>
              <a:rPr lang="ru-RU" dirty="0" smtClean="0">
                <a:hlinkClick r:id="rId2" action="ppaction://hlinkfile"/>
              </a:rPr>
            </a:br>
            <a:r>
              <a:rPr lang="ru-RU" dirty="0" smtClean="0">
                <a:hlinkClick r:id="rId2" action="ppaction://hlinkfile"/>
              </a:rPr>
              <a:t>в музыке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02919" y="530352"/>
            <a:ext cx="8081039" cy="3402704"/>
          </a:xfrm>
        </p:spPr>
        <p:txBody>
          <a:bodyPr>
            <a:normAutofit/>
          </a:bodyPr>
          <a:lstStyle/>
          <a:p>
            <a:r>
              <a:rPr lang="ru-RU" b="1" u="sng" dirty="0" smtClean="0">
                <a:solidFill>
                  <a:schemeClr val="bg1"/>
                </a:solidFill>
              </a:rPr>
              <a:t>Художественный образ в музыке </a:t>
            </a:r>
            <a:r>
              <a:rPr lang="ru-RU" dirty="0" smtClean="0">
                <a:solidFill>
                  <a:schemeClr val="bg1"/>
                </a:solidFill>
              </a:rPr>
              <a:t>проявляется </a:t>
            </a:r>
            <a:r>
              <a:rPr lang="ru-RU" dirty="0">
                <a:solidFill>
                  <a:schemeClr val="bg1"/>
                </a:solidFill>
              </a:rPr>
              <a:t>совокупными, согласованными средствами всех элементов музыкальной речи, ее интонационно-мелодическим строем, выразительными особенностями метра, ритма, темпа, лада, гармонии, динамических оттенков, </a:t>
            </a:r>
          </a:p>
        </p:txBody>
      </p:sp>
      <p:pic>
        <p:nvPicPr>
          <p:cNvPr id="4099" name="Picture 3" descr="C:\Users\Администратор\Desktop\Музыка\2736c573afbfb7dd14602547f5999b67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6538" y="2564904"/>
            <a:ext cx="3168352" cy="3029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827584" y="3630503"/>
            <a:ext cx="4464496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а также внутренним строением, т. е. композицией каждого музыкального произведения.</a:t>
            </a:r>
          </a:p>
        </p:txBody>
      </p:sp>
    </p:spTree>
    <p:extLst>
      <p:ext uri="{BB962C8B-B14F-4D97-AF65-F5344CB8AC3E}">
        <p14:creationId xmlns:p14="http://schemas.microsoft.com/office/powerpoint/2010/main" val="1772171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5517232"/>
            <a:ext cx="8183880" cy="1051560"/>
          </a:xfrm>
        </p:spPr>
        <p:txBody>
          <a:bodyPr>
            <a:normAutofit fontScale="90000"/>
          </a:bodyPr>
          <a:lstStyle/>
          <a:p>
            <a:pPr algn="r"/>
            <a:r>
              <a:rPr lang="ru-RU" dirty="0" smtClean="0">
                <a:solidFill>
                  <a:srgbClr val="002060"/>
                </a:solidFill>
                <a:hlinkClick r:id="rId2" action="ppaction://hlinkfile"/>
              </a:rPr>
              <a:t>Музыкальное </a:t>
            </a:r>
            <a:br>
              <a:rPr lang="ru-RU" dirty="0" smtClean="0">
                <a:solidFill>
                  <a:srgbClr val="002060"/>
                </a:solidFill>
                <a:hlinkClick r:id="rId2" action="ppaction://hlinkfile"/>
              </a:rPr>
            </a:br>
            <a:r>
              <a:rPr lang="ru-RU" dirty="0" smtClean="0">
                <a:solidFill>
                  <a:srgbClr val="002060"/>
                </a:solidFill>
                <a:hlinkClick r:id="rId2" action="ppaction://hlinkfile"/>
              </a:rPr>
              <a:t>произведение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191220" y="-175070"/>
            <a:ext cx="6554867" cy="2286715"/>
          </a:xfrm>
        </p:spPr>
        <p:txBody>
          <a:bodyPr>
            <a:normAutofit/>
          </a:bodyPr>
          <a:lstStyle/>
          <a:p>
            <a:r>
              <a:rPr lang="ru-RU" sz="2600" b="1" u="sng" dirty="0">
                <a:solidFill>
                  <a:schemeClr val="bg1"/>
                </a:solidFill>
              </a:rPr>
              <a:t>Музыкальное произведение</a:t>
            </a:r>
            <a:r>
              <a:rPr lang="ru-RU" sz="2600" dirty="0">
                <a:solidFill>
                  <a:schemeClr val="bg1"/>
                </a:solidFill>
              </a:rPr>
              <a:t>, как и произведение любого другого искусства, представляет собой </a:t>
            </a:r>
            <a:r>
              <a:rPr lang="ru-RU" sz="2600" i="1" dirty="0">
                <a:solidFill>
                  <a:schemeClr val="bg1"/>
                </a:solidFill>
              </a:rPr>
              <a:t>единство содержания и формы</a:t>
            </a:r>
            <a:r>
              <a:rPr lang="ru-RU" sz="2600" dirty="0">
                <a:solidFill>
                  <a:schemeClr val="bg1"/>
                </a:solidFill>
              </a:rPr>
              <a:t>. </a:t>
            </a:r>
          </a:p>
        </p:txBody>
      </p:sp>
      <p:sp>
        <p:nvSpPr>
          <p:cNvPr id="4" name="Объект 2"/>
          <p:cNvSpPr txBox="1">
            <a:spLocks/>
          </p:cNvSpPr>
          <p:nvPr/>
        </p:nvSpPr>
        <p:spPr>
          <a:xfrm>
            <a:off x="467544" y="3429000"/>
            <a:ext cx="4104456" cy="2210524"/>
          </a:xfrm>
          <a:prstGeom prst="rect">
            <a:avLst/>
          </a:prstGeom>
        </p:spPr>
        <p:txBody>
          <a:bodyPr vert="horz" lIns="182880" tIns="91440">
            <a:noAutofit/>
          </a:bodyPr>
          <a:lstStyle>
            <a:lvl1pPr marL="265176" indent="-265176" algn="l" rtl="0" eaLnBrk="1" latinLnBrk="0" hangingPunct="1">
              <a:spcBef>
                <a:spcPts val="25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28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548640" indent="-201168" algn="l" rtl="0" eaLnBrk="1" latinLnBrk="0" hangingPunct="1">
              <a:spcBef>
                <a:spcPts val="250"/>
              </a:spcBef>
              <a:buClr>
                <a:schemeClr val="accent1"/>
              </a:buClr>
              <a:buSzPct val="100000"/>
              <a:buFont typeface="Verdana"/>
              <a:buChar char="◦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86384" indent="-182880" algn="l" rtl="0" eaLnBrk="1" latinLnBrk="0" hangingPunct="1">
              <a:spcBef>
                <a:spcPts val="250"/>
              </a:spcBef>
              <a:buClr>
                <a:schemeClr val="accent2">
                  <a:tint val="85000"/>
                  <a:satMod val="285000"/>
                </a:schemeClr>
              </a:buClr>
              <a:buSzPct val="100000"/>
              <a:buFont typeface="Wingdings 2"/>
              <a:buChar char=""/>
              <a:defRPr kumimoji="0"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4128" indent="-182880" algn="l" rtl="0" eaLnBrk="1" latinLnBrk="0" hangingPunct="1">
              <a:spcBef>
                <a:spcPts val="230"/>
              </a:spcBef>
              <a:buClr>
                <a:schemeClr val="accent2">
                  <a:tint val="85000"/>
                  <a:satMod val="285000"/>
                </a:schemeClr>
              </a:buClr>
              <a:buSzPct val="112000"/>
              <a:buFont typeface="Verdana"/>
              <a:buChar char="◦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rtl="0" eaLnBrk="1" latinLnBrk="0" hangingPunct="1">
              <a:spcBef>
                <a:spcPts val="250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90472" indent="-182880" algn="l" rtl="0" eaLnBrk="1" latinLnBrk="0" hangingPunct="1">
              <a:spcBef>
                <a:spcPts val="250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Verdana"/>
              <a:buChar char="◦"/>
              <a:defRPr kumimoji="0" sz="17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00784" indent="-182880" algn="l" rtl="0" eaLnBrk="1" latinLnBrk="0" hangingPunct="1">
              <a:spcBef>
                <a:spcPts val="255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Wingdings 2"/>
              <a:buChar char=""/>
              <a:defRPr kumimoji="0"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0240" indent="-182880" algn="l" rtl="0" eaLnBrk="1" latinLnBrk="0" hangingPunct="1">
              <a:spcBef>
                <a:spcPts val="257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Verdana"/>
              <a:buChar char="◦"/>
              <a:defRPr kumimoji="0" sz="15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48840" indent="-182880" algn="l" rtl="0" eaLnBrk="1" latinLnBrk="0" hangingPunct="1">
              <a:spcBef>
                <a:spcPts val="255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Wingdings 2"/>
              <a:buChar char=""/>
              <a:defRPr kumimoji="0"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ru-RU" sz="2200" b="1" i="1" dirty="0" smtClean="0">
                <a:solidFill>
                  <a:srgbClr val="002060"/>
                </a:solidFill>
              </a:rPr>
              <a:t>Форма</a:t>
            </a:r>
            <a:r>
              <a:rPr lang="ru-RU" sz="2200" dirty="0" smtClean="0">
                <a:solidFill>
                  <a:srgbClr val="002060"/>
                </a:solidFill>
              </a:rPr>
              <a:t> - целостная, организованная система музыкальных средств, примененная для воплощения содержания произведения. </a:t>
            </a:r>
          </a:p>
        </p:txBody>
      </p:sp>
      <p:sp>
        <p:nvSpPr>
          <p:cNvPr id="5" name="Объект 2"/>
          <p:cNvSpPr txBox="1">
            <a:spLocks/>
          </p:cNvSpPr>
          <p:nvPr/>
        </p:nvSpPr>
        <p:spPr>
          <a:xfrm>
            <a:off x="3635896" y="1844824"/>
            <a:ext cx="4968552" cy="1879150"/>
          </a:xfrm>
          <a:prstGeom prst="rect">
            <a:avLst/>
          </a:prstGeom>
        </p:spPr>
        <p:txBody>
          <a:bodyPr vert="horz" lIns="182880" tIns="91440">
            <a:noAutofit/>
          </a:bodyPr>
          <a:lstStyle>
            <a:lvl1pPr marL="265176" indent="-265176" algn="l" rtl="0" eaLnBrk="1" latinLnBrk="0" hangingPunct="1">
              <a:spcBef>
                <a:spcPts val="25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28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548640" indent="-201168" algn="l" rtl="0" eaLnBrk="1" latinLnBrk="0" hangingPunct="1">
              <a:spcBef>
                <a:spcPts val="250"/>
              </a:spcBef>
              <a:buClr>
                <a:schemeClr val="accent1"/>
              </a:buClr>
              <a:buSzPct val="100000"/>
              <a:buFont typeface="Verdana"/>
              <a:buChar char="◦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86384" indent="-182880" algn="l" rtl="0" eaLnBrk="1" latinLnBrk="0" hangingPunct="1">
              <a:spcBef>
                <a:spcPts val="250"/>
              </a:spcBef>
              <a:buClr>
                <a:schemeClr val="accent2">
                  <a:tint val="85000"/>
                  <a:satMod val="285000"/>
                </a:schemeClr>
              </a:buClr>
              <a:buSzPct val="100000"/>
              <a:buFont typeface="Wingdings 2"/>
              <a:buChar char=""/>
              <a:defRPr kumimoji="0"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4128" indent="-182880" algn="l" rtl="0" eaLnBrk="1" latinLnBrk="0" hangingPunct="1">
              <a:spcBef>
                <a:spcPts val="230"/>
              </a:spcBef>
              <a:buClr>
                <a:schemeClr val="accent2">
                  <a:tint val="85000"/>
                  <a:satMod val="285000"/>
                </a:schemeClr>
              </a:buClr>
              <a:buSzPct val="112000"/>
              <a:buFont typeface="Verdana"/>
              <a:buChar char="◦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rtl="0" eaLnBrk="1" latinLnBrk="0" hangingPunct="1">
              <a:spcBef>
                <a:spcPts val="250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90472" indent="-182880" algn="l" rtl="0" eaLnBrk="1" latinLnBrk="0" hangingPunct="1">
              <a:spcBef>
                <a:spcPts val="250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Verdana"/>
              <a:buChar char="◦"/>
              <a:defRPr kumimoji="0" sz="17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00784" indent="-182880" algn="l" rtl="0" eaLnBrk="1" latinLnBrk="0" hangingPunct="1">
              <a:spcBef>
                <a:spcPts val="255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Wingdings 2"/>
              <a:buChar char=""/>
              <a:defRPr kumimoji="0"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0240" indent="-182880" algn="l" rtl="0" eaLnBrk="1" latinLnBrk="0" hangingPunct="1">
              <a:spcBef>
                <a:spcPts val="257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Verdana"/>
              <a:buChar char="◦"/>
              <a:defRPr kumimoji="0" sz="15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48840" indent="-182880" algn="l" rtl="0" eaLnBrk="1" latinLnBrk="0" hangingPunct="1">
              <a:spcBef>
                <a:spcPts val="255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Wingdings 2"/>
              <a:buChar char=""/>
              <a:defRPr kumimoji="0"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algn="r"/>
            <a:r>
              <a:rPr lang="ru-RU" sz="2200" b="1" i="1" dirty="0" smtClean="0">
                <a:solidFill>
                  <a:srgbClr val="002060"/>
                </a:solidFill>
              </a:rPr>
              <a:t>Содержание</a:t>
            </a:r>
            <a:r>
              <a:rPr lang="ru-RU" sz="2200" dirty="0" smtClean="0">
                <a:solidFill>
                  <a:srgbClr val="002060"/>
                </a:solidFill>
              </a:rPr>
              <a:t> - художественно отраженные в произведении явления и процессы действительности, их характер, мысли, чувства, устремления людей. </a:t>
            </a:r>
          </a:p>
        </p:txBody>
      </p:sp>
      <p:pic>
        <p:nvPicPr>
          <p:cNvPr id="5122" name="Picture 2" descr="C:\Users\Администратор\Desktop\Музыка\Children and Notes CO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838127"/>
            <a:ext cx="2573102" cy="14389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Администратор\Desktop\Музыка\e0026f13llllllllllllllllllllc44e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4717838"/>
            <a:ext cx="1908212" cy="1908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24098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44624"/>
            <a:ext cx="8183880" cy="1051560"/>
          </a:xfrm>
        </p:spPr>
        <p:txBody>
          <a:bodyPr/>
          <a:lstStyle/>
          <a:p>
            <a:pPr algn="r"/>
            <a:r>
              <a:rPr lang="ru-RU" dirty="0" smtClean="0"/>
              <a:t>Музыкальный язык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2034552"/>
          </a:xfrm>
        </p:spPr>
        <p:txBody>
          <a:bodyPr>
            <a:normAutofit/>
          </a:bodyPr>
          <a:lstStyle/>
          <a:p>
            <a:r>
              <a:rPr lang="ru-RU" dirty="0">
                <a:solidFill>
                  <a:srgbClr val="002060"/>
                </a:solidFill>
              </a:rPr>
              <a:t>Всю совокупность исторически сложившихся средств музыкальной выразительности часто называют </a:t>
            </a:r>
            <a:r>
              <a:rPr lang="ru-RU" b="1" u="sng" dirty="0">
                <a:solidFill>
                  <a:srgbClr val="002060"/>
                </a:solidFill>
              </a:rPr>
              <a:t>музыкальным языком</a:t>
            </a:r>
            <a:r>
              <a:rPr lang="ru-RU" dirty="0">
                <a:solidFill>
                  <a:srgbClr val="002060"/>
                </a:solidFill>
              </a:rPr>
              <a:t>. </a:t>
            </a:r>
            <a:endParaRPr lang="ru-RU" dirty="0" smtClean="0">
              <a:solidFill>
                <a:srgbClr val="002060"/>
              </a:solidFill>
            </a:endParaRPr>
          </a:p>
        </p:txBody>
      </p:sp>
      <p:sp>
        <p:nvSpPr>
          <p:cNvPr id="4" name="Объект 2"/>
          <p:cNvSpPr txBox="1">
            <a:spLocks/>
          </p:cNvSpPr>
          <p:nvPr/>
        </p:nvSpPr>
        <p:spPr>
          <a:xfrm>
            <a:off x="2699792" y="2492896"/>
            <a:ext cx="5904656" cy="3672408"/>
          </a:xfrm>
          <a:prstGeom prst="rect">
            <a:avLst/>
          </a:prstGeom>
        </p:spPr>
        <p:txBody>
          <a:bodyPr vert="horz" lIns="182880" tIns="91440">
            <a:noAutofit/>
          </a:bodyPr>
          <a:lstStyle>
            <a:lvl1pPr marL="265176" indent="-265176" algn="l" rtl="0" eaLnBrk="1" latinLnBrk="0" hangingPunct="1">
              <a:spcBef>
                <a:spcPts val="25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28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548640" indent="-201168" algn="l" rtl="0" eaLnBrk="1" latinLnBrk="0" hangingPunct="1">
              <a:spcBef>
                <a:spcPts val="250"/>
              </a:spcBef>
              <a:buClr>
                <a:schemeClr val="accent1"/>
              </a:buClr>
              <a:buSzPct val="100000"/>
              <a:buFont typeface="Verdana"/>
              <a:buChar char="◦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86384" indent="-182880" algn="l" rtl="0" eaLnBrk="1" latinLnBrk="0" hangingPunct="1">
              <a:spcBef>
                <a:spcPts val="250"/>
              </a:spcBef>
              <a:buClr>
                <a:schemeClr val="accent2">
                  <a:tint val="85000"/>
                  <a:satMod val="285000"/>
                </a:schemeClr>
              </a:buClr>
              <a:buSzPct val="100000"/>
              <a:buFont typeface="Wingdings 2"/>
              <a:buChar char=""/>
              <a:defRPr kumimoji="0"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4128" indent="-182880" algn="l" rtl="0" eaLnBrk="1" latinLnBrk="0" hangingPunct="1">
              <a:spcBef>
                <a:spcPts val="230"/>
              </a:spcBef>
              <a:buClr>
                <a:schemeClr val="accent2">
                  <a:tint val="85000"/>
                  <a:satMod val="285000"/>
                </a:schemeClr>
              </a:buClr>
              <a:buSzPct val="112000"/>
              <a:buFont typeface="Verdana"/>
              <a:buChar char="◦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rtl="0" eaLnBrk="1" latinLnBrk="0" hangingPunct="1">
              <a:spcBef>
                <a:spcPts val="250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90472" indent="-182880" algn="l" rtl="0" eaLnBrk="1" latinLnBrk="0" hangingPunct="1">
              <a:spcBef>
                <a:spcPts val="250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Verdana"/>
              <a:buChar char="◦"/>
              <a:defRPr kumimoji="0" sz="17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00784" indent="-182880" algn="l" rtl="0" eaLnBrk="1" latinLnBrk="0" hangingPunct="1">
              <a:spcBef>
                <a:spcPts val="255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Wingdings 2"/>
              <a:buChar char=""/>
              <a:defRPr kumimoji="0"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0240" indent="-182880" algn="l" rtl="0" eaLnBrk="1" latinLnBrk="0" hangingPunct="1">
              <a:spcBef>
                <a:spcPts val="257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Verdana"/>
              <a:buChar char="◦"/>
              <a:defRPr kumimoji="0" sz="15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48840" indent="-182880" algn="l" rtl="0" eaLnBrk="1" latinLnBrk="0" hangingPunct="1">
              <a:spcBef>
                <a:spcPts val="255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Wingdings 2"/>
              <a:buChar char=""/>
              <a:defRPr kumimoji="0"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0" indent="0" algn="r">
              <a:buNone/>
            </a:pPr>
            <a:r>
              <a:rPr lang="ru-RU" sz="2200" dirty="0" smtClean="0"/>
              <a:t>Выражение </a:t>
            </a:r>
            <a:r>
              <a:rPr lang="ru-RU" sz="2200" b="1" dirty="0" smtClean="0"/>
              <a:t>«музыкальный язык» </a:t>
            </a:r>
            <a:r>
              <a:rPr lang="ru-RU" sz="2200" dirty="0" smtClean="0"/>
              <a:t>по происхождению своему метафорично, то есть, основано на образном сравнении выразительных средств музыки, служащих передаче ее идейно-художественного содержания, со средствами словесного языка, служащими выражению мыслей, передаче мыслей.</a:t>
            </a:r>
            <a:endParaRPr lang="ru-RU" sz="2200" dirty="0"/>
          </a:p>
        </p:txBody>
      </p:sp>
      <p:pic>
        <p:nvPicPr>
          <p:cNvPr id="6146" name="Picture 2" descr="C:\Users\Администратор\Desktop\Музыка\devochka_ko_skripkoj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2493996"/>
            <a:ext cx="2160240" cy="32803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51323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5517232"/>
            <a:ext cx="8183880" cy="1051560"/>
          </a:xfrm>
        </p:spPr>
        <p:txBody>
          <a:bodyPr/>
          <a:lstStyle/>
          <a:p>
            <a:pPr algn="r"/>
            <a:r>
              <a:rPr lang="ru-RU" dirty="0" smtClean="0">
                <a:hlinkClick r:id="rId2" action="ppaction://hlinkfile"/>
              </a:rPr>
              <a:t>Жанры музыки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2178568"/>
          </a:xfrm>
        </p:spPr>
        <p:txBody>
          <a:bodyPr>
            <a:normAutofit/>
          </a:bodyPr>
          <a:lstStyle/>
          <a:p>
            <a:r>
              <a:rPr lang="ru-RU" b="1" u="sng" dirty="0">
                <a:solidFill>
                  <a:srgbClr val="002060"/>
                </a:solidFill>
              </a:rPr>
              <a:t>Музыкальный </a:t>
            </a:r>
            <a:r>
              <a:rPr lang="ru-RU" b="1" u="sng" dirty="0" smtClean="0">
                <a:solidFill>
                  <a:srgbClr val="002060"/>
                </a:solidFill>
              </a:rPr>
              <a:t>жанр</a:t>
            </a:r>
            <a:r>
              <a:rPr lang="ru-RU" b="1" u="sng" dirty="0">
                <a:solidFill>
                  <a:srgbClr val="002060"/>
                </a:solidFill>
              </a:rPr>
              <a:t> </a:t>
            </a:r>
            <a:r>
              <a:rPr lang="ru-RU" dirty="0">
                <a:solidFill>
                  <a:srgbClr val="002060"/>
                </a:solidFill>
              </a:rPr>
              <a:t>— многозначное понятие, характеризующее роды и виды музыкального творчества в связи с их происхождением, условиями исполнения и </a:t>
            </a:r>
            <a:r>
              <a:rPr lang="ru-RU" dirty="0" smtClean="0">
                <a:solidFill>
                  <a:srgbClr val="002060"/>
                </a:solidFill>
              </a:rPr>
              <a:t>восприятием.</a:t>
            </a:r>
            <a:r>
              <a:rPr lang="ru-RU" dirty="0">
                <a:solidFill>
                  <a:srgbClr val="002060"/>
                </a:solidFill>
              </a:rPr>
              <a:t> </a:t>
            </a:r>
            <a:endParaRPr lang="ru-RU" dirty="0" smtClean="0">
              <a:solidFill>
                <a:srgbClr val="002060"/>
              </a:solidFill>
            </a:endParaRPr>
          </a:p>
        </p:txBody>
      </p:sp>
      <p:sp>
        <p:nvSpPr>
          <p:cNvPr id="4" name="Объект 2"/>
          <p:cNvSpPr txBox="1">
            <a:spLocks/>
          </p:cNvSpPr>
          <p:nvPr/>
        </p:nvSpPr>
        <p:spPr>
          <a:xfrm>
            <a:off x="323528" y="2492896"/>
            <a:ext cx="5256584" cy="3672408"/>
          </a:xfrm>
          <a:prstGeom prst="rect">
            <a:avLst/>
          </a:prstGeom>
        </p:spPr>
        <p:txBody>
          <a:bodyPr vert="horz" lIns="182880" tIns="91440">
            <a:normAutofit fontScale="92500" lnSpcReduction="20000"/>
          </a:bodyPr>
          <a:lstStyle>
            <a:lvl1pPr marL="265176" indent="-265176" algn="l" rtl="0" eaLnBrk="1" latinLnBrk="0" hangingPunct="1">
              <a:spcBef>
                <a:spcPts val="25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28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548640" indent="-201168" algn="l" rtl="0" eaLnBrk="1" latinLnBrk="0" hangingPunct="1">
              <a:spcBef>
                <a:spcPts val="250"/>
              </a:spcBef>
              <a:buClr>
                <a:schemeClr val="accent1"/>
              </a:buClr>
              <a:buSzPct val="100000"/>
              <a:buFont typeface="Verdana"/>
              <a:buChar char="◦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86384" indent="-182880" algn="l" rtl="0" eaLnBrk="1" latinLnBrk="0" hangingPunct="1">
              <a:spcBef>
                <a:spcPts val="250"/>
              </a:spcBef>
              <a:buClr>
                <a:schemeClr val="accent2">
                  <a:tint val="85000"/>
                  <a:satMod val="285000"/>
                </a:schemeClr>
              </a:buClr>
              <a:buSzPct val="100000"/>
              <a:buFont typeface="Wingdings 2"/>
              <a:buChar char=""/>
              <a:defRPr kumimoji="0"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4128" indent="-182880" algn="l" rtl="0" eaLnBrk="1" latinLnBrk="0" hangingPunct="1">
              <a:spcBef>
                <a:spcPts val="230"/>
              </a:spcBef>
              <a:buClr>
                <a:schemeClr val="accent2">
                  <a:tint val="85000"/>
                  <a:satMod val="285000"/>
                </a:schemeClr>
              </a:buClr>
              <a:buSzPct val="112000"/>
              <a:buFont typeface="Verdana"/>
              <a:buChar char="◦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rtl="0" eaLnBrk="1" latinLnBrk="0" hangingPunct="1">
              <a:spcBef>
                <a:spcPts val="250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90472" indent="-182880" algn="l" rtl="0" eaLnBrk="1" latinLnBrk="0" hangingPunct="1">
              <a:spcBef>
                <a:spcPts val="250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Verdana"/>
              <a:buChar char="◦"/>
              <a:defRPr kumimoji="0" sz="17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00784" indent="-182880" algn="l" rtl="0" eaLnBrk="1" latinLnBrk="0" hangingPunct="1">
              <a:spcBef>
                <a:spcPts val="255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Wingdings 2"/>
              <a:buChar char=""/>
              <a:defRPr kumimoji="0"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0240" indent="-182880" algn="l" rtl="0" eaLnBrk="1" latinLnBrk="0" hangingPunct="1">
              <a:spcBef>
                <a:spcPts val="257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Verdana"/>
              <a:buChar char="◦"/>
              <a:defRPr kumimoji="0" sz="15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48840" indent="-182880" algn="l" rtl="0" eaLnBrk="1" latinLnBrk="0" hangingPunct="1">
              <a:spcBef>
                <a:spcPts val="255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Wingdings 2"/>
              <a:buChar char=""/>
              <a:defRPr kumimoji="0"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ru-RU" dirty="0" smtClean="0"/>
              <a:t>Параметры жанра:</a:t>
            </a:r>
          </a:p>
          <a:p>
            <a:pPr lvl="1"/>
            <a:r>
              <a:rPr lang="ru-RU" dirty="0" smtClean="0"/>
              <a:t>тип художественно-музыкального содержания; </a:t>
            </a:r>
          </a:p>
          <a:p>
            <a:pPr lvl="1"/>
            <a:r>
              <a:rPr lang="ru-RU" dirty="0" smtClean="0"/>
              <a:t>стилевые особенности; </a:t>
            </a:r>
          </a:p>
          <a:p>
            <a:pPr lvl="1"/>
            <a:r>
              <a:rPr lang="ru-RU" dirty="0" smtClean="0"/>
              <a:t>жизненное назначение произведений данного жанра и выполняемая ими роль в обществе; </a:t>
            </a:r>
          </a:p>
          <a:p>
            <a:pPr lvl="1"/>
            <a:r>
              <a:rPr lang="ru-RU" dirty="0" smtClean="0"/>
              <a:t>условия, в которых возможно исполнение и прослушивание (просмотр) музыкального произведения.</a:t>
            </a:r>
          </a:p>
        </p:txBody>
      </p:sp>
      <p:pic>
        <p:nvPicPr>
          <p:cNvPr id="7170" name="Picture 2" descr="C:\Users\Администратор\Desktop\Музыка\slide-img3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91" t="5302" r="26710" b="9761"/>
          <a:stretch/>
        </p:blipFill>
        <p:spPr bwMode="auto">
          <a:xfrm>
            <a:off x="5401357" y="3187363"/>
            <a:ext cx="3357273" cy="20418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20384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Сектор">
  <a:themeElements>
    <a:clrScheme name="Сектор">
      <a:dk1>
        <a:sysClr val="windowText" lastClr="000000"/>
      </a:dk1>
      <a:lt1>
        <a:sysClr val="window" lastClr="FFFFFF"/>
      </a:lt1>
      <a:dk2>
        <a:srgbClr val="D06F1E"/>
      </a:dk2>
      <a:lt2>
        <a:srgbClr val="F0BE21"/>
      </a:lt2>
      <a:accent1>
        <a:srgbClr val="760603"/>
      </a:accent1>
      <a:accent2>
        <a:srgbClr val="9F761A"/>
      </a:accent2>
      <a:accent3>
        <a:srgbClr val="92A200"/>
      </a:accent3>
      <a:accent4>
        <a:srgbClr val="4AA157"/>
      </a:accent4>
      <a:accent5>
        <a:srgbClr val="46788D"/>
      </a:accent5>
      <a:accent6>
        <a:srgbClr val="A848A8"/>
      </a:accent6>
      <a:hlink>
        <a:srgbClr val="460402"/>
      </a:hlink>
      <a:folHlink>
        <a:srgbClr val="991111"/>
      </a:folHlink>
    </a:clrScheme>
    <a:fontScheme name="Сектор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Сектор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3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2700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162000"/>
                <a:satMod val="200000"/>
                <a:lumMod val="124000"/>
              </a:schemeClr>
            </a:gs>
            <a:gs pos="100000">
              <a:schemeClr val="phClr">
                <a:shade val="96000"/>
                <a:hueMod val="88000"/>
                <a:satMod val="220000"/>
                <a:lumMod val="82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162000"/>
                <a:satMod val="200000"/>
                <a:lumMod val="124000"/>
              </a:schemeClr>
            </a:gs>
            <a:gs pos="100000">
              <a:schemeClr val="phClr">
                <a:shade val="96000"/>
                <a:hueMod val="88000"/>
                <a:satMod val="220000"/>
                <a:lumMod val="82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282EB108-EDE6-4B8E-957B-D4A69BF580E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725</TotalTime>
  <Words>384</Words>
  <Application>Microsoft Office PowerPoint</Application>
  <PresentationFormat>Экран (4:3)</PresentationFormat>
  <Paragraphs>61</Paragraphs>
  <Slides>13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8" baseType="lpstr">
      <vt:lpstr>Century Gothic</vt:lpstr>
      <vt:lpstr>Verdana</vt:lpstr>
      <vt:lpstr>Wingdings 2</vt:lpstr>
      <vt:lpstr>Wingdings 3</vt:lpstr>
      <vt:lpstr>Сектор</vt:lpstr>
      <vt:lpstr>Музыка  как вид искусства</vt:lpstr>
      <vt:lpstr>Что такое искусство?</vt:lpstr>
      <vt:lpstr>Группы искусств</vt:lpstr>
      <vt:lpstr>Музыкальное искусство</vt:lpstr>
      <vt:lpstr>Основные понятия</vt:lpstr>
      <vt:lpstr>Художественный образ  в музыке</vt:lpstr>
      <vt:lpstr>Музыкальное  произведение</vt:lpstr>
      <vt:lpstr>Музыкальный язык</vt:lpstr>
      <vt:lpstr>Жанры музыки</vt:lpstr>
      <vt:lpstr>Основные  музыкальные жанры</vt:lpstr>
      <vt:lpstr>Ритм и мелодия</vt:lpstr>
      <vt:lpstr>Нотное письмо</vt:lpstr>
      <vt:lpstr>Музыкальные инструменты</vt:lpstr>
    </vt:vector>
  </TitlesOfParts>
  <Company>Krokoz™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XTreme.ws</dc:creator>
  <cp:lastModifiedBy>user</cp:lastModifiedBy>
  <cp:revision>52</cp:revision>
  <dcterms:created xsi:type="dcterms:W3CDTF">2017-01-17T07:00:43Z</dcterms:created>
  <dcterms:modified xsi:type="dcterms:W3CDTF">2024-09-30T11:26:53Z</dcterms:modified>
</cp:coreProperties>
</file>